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317" r:id="rId26"/>
    <p:sldId id="318" r:id="rId27"/>
    <p:sldId id="281" r:id="rId28"/>
    <p:sldId id="347" r:id="rId29"/>
    <p:sldId id="348" r:id="rId30"/>
    <p:sldId id="349" r:id="rId31"/>
    <p:sldId id="350" r:id="rId32"/>
    <p:sldId id="351" r:id="rId33"/>
    <p:sldId id="352" r:id="rId34"/>
    <p:sldId id="357" r:id="rId35"/>
    <p:sldId id="353" r:id="rId36"/>
    <p:sldId id="356" r:id="rId37"/>
    <p:sldId id="359" r:id="rId38"/>
    <p:sldId id="355" r:id="rId39"/>
    <p:sldId id="354" r:id="rId40"/>
    <p:sldId id="358" r:id="rId41"/>
    <p:sldId id="360" r:id="rId42"/>
    <p:sldId id="361" r:id="rId43"/>
    <p:sldId id="362" r:id="rId44"/>
    <p:sldId id="363" r:id="rId45"/>
    <p:sldId id="364" r:id="rId46"/>
    <p:sldId id="365" r:id="rId47"/>
    <p:sldId id="409"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111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7314D5-37F8-4554-A0CA-CEB17482E69B}"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314D5-37F8-4554-A0CA-CEB17482E69B}"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314D5-37F8-4554-A0CA-CEB17482E69B}"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314D5-37F8-4554-A0CA-CEB17482E69B}"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314D5-37F8-4554-A0CA-CEB17482E69B}" type="datetimeFigureOut">
              <a:rPr lang="en-US" smtClean="0"/>
              <a:pPr/>
              <a:t>27-11-21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7314D5-37F8-4554-A0CA-CEB17482E69B}" type="datetimeFigureOut">
              <a:rPr lang="en-US" smtClean="0"/>
              <a:pPr/>
              <a:t>27-11-21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7314D5-37F8-4554-A0CA-CEB17482E69B}" type="datetimeFigureOut">
              <a:rPr lang="en-US" smtClean="0"/>
              <a:pPr/>
              <a:t>27-11-21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314D5-37F8-4554-A0CA-CEB17482E69B}" type="datetimeFigureOut">
              <a:rPr lang="en-US" smtClean="0"/>
              <a:pPr/>
              <a:t>27-11-21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314D5-37F8-4554-A0CA-CEB17482E69B}" type="datetimeFigureOut">
              <a:rPr lang="en-US" smtClean="0"/>
              <a:pPr/>
              <a:t>27-11-21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314D5-37F8-4554-A0CA-CEB17482E69B}" type="datetimeFigureOut">
              <a:rPr lang="en-US" smtClean="0"/>
              <a:pPr/>
              <a:t>27-11-21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314D5-37F8-4554-A0CA-CEB17482E69B}" type="datetimeFigureOut">
              <a:rPr lang="en-US" smtClean="0"/>
              <a:pPr/>
              <a:t>27-11-21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9E62C-B781-4D00-B537-BF06661F0A7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314D5-37F8-4554-A0CA-CEB17482E69B}" type="datetimeFigureOut">
              <a:rPr lang="en-US" smtClean="0"/>
              <a:pPr/>
              <a:t>27-11-21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9E62C-B781-4D00-B537-BF06661F0A7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ch09html/ch09a.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solidFill>
              </a:rPr>
              <a:t>Diseases of the Respiratory System</a:t>
            </a:r>
            <a:endParaRPr lang="en-US" dirty="0"/>
          </a:p>
        </p:txBody>
      </p:sp>
      <p:sp>
        <p:nvSpPr>
          <p:cNvPr id="3" name="Subtitle 2"/>
          <p:cNvSpPr>
            <a:spLocks noGrp="1"/>
          </p:cNvSpPr>
          <p:nvPr>
            <p:ph type="subTitle" idx="1"/>
          </p:nvPr>
        </p:nvSpPr>
        <p:spPr/>
        <p:txBody>
          <a:bodyPr/>
          <a:lstStyle/>
          <a:p>
            <a:r>
              <a:rPr lang="en-US" b="1" dirty="0" smtClean="0"/>
              <a:t>Prepared by </a:t>
            </a:r>
          </a:p>
          <a:p>
            <a:r>
              <a:rPr lang="en-US" b="1" dirty="0" smtClean="0"/>
              <a:t>                                   Dr. </a:t>
            </a:r>
            <a:r>
              <a:rPr lang="en-US" b="1" dirty="0" err="1" smtClean="0"/>
              <a:t>Panchajani.R</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Nose and Nasal Cavity</a:t>
            </a:r>
            <a:endParaRPr lang="en-US" dirty="0"/>
          </a:p>
        </p:txBody>
      </p:sp>
      <p:sp>
        <p:nvSpPr>
          <p:cNvPr id="3" name="Content Placeholder 2"/>
          <p:cNvSpPr>
            <a:spLocks noGrp="1"/>
          </p:cNvSpPr>
          <p:nvPr>
            <p:ph idx="1"/>
          </p:nvPr>
        </p:nvSpPr>
        <p:spPr/>
        <p:txBody>
          <a:bodyPr>
            <a:normAutofit fontScale="77500" lnSpcReduction="20000"/>
          </a:bodyPr>
          <a:lstStyle/>
          <a:p>
            <a:pPr>
              <a:lnSpc>
                <a:spcPct val="80000"/>
              </a:lnSpc>
              <a:defRPr/>
            </a:pPr>
            <a:r>
              <a:rPr lang="en-US" dirty="0"/>
              <a:t>Beginning of ventilation </a:t>
            </a:r>
            <a:r>
              <a:rPr lang="en-US" dirty="0" smtClean="0"/>
              <a:t>process</a:t>
            </a:r>
          </a:p>
          <a:p>
            <a:pPr>
              <a:lnSpc>
                <a:spcPct val="80000"/>
              </a:lnSpc>
              <a:defRPr/>
            </a:pPr>
            <a:r>
              <a:rPr lang="en-US" dirty="0" smtClean="0"/>
              <a:t>Air </a:t>
            </a:r>
            <a:r>
              <a:rPr lang="en-US" dirty="0"/>
              <a:t>enters the nasal cavity through the nostrils or </a:t>
            </a:r>
            <a:r>
              <a:rPr lang="en-US" dirty="0" err="1"/>
              <a:t>nares</a:t>
            </a:r>
            <a:r>
              <a:rPr lang="en-US" dirty="0"/>
              <a:t>. </a:t>
            </a:r>
          </a:p>
          <a:p>
            <a:pPr>
              <a:lnSpc>
                <a:spcPct val="80000"/>
              </a:lnSpc>
              <a:defRPr/>
            </a:pPr>
            <a:r>
              <a:rPr lang="en-US" dirty="0"/>
              <a:t>The nasal cavity is divided by the nasal septum, a cartilaginous plate. </a:t>
            </a:r>
          </a:p>
          <a:p>
            <a:pPr>
              <a:lnSpc>
                <a:spcPct val="80000"/>
              </a:lnSpc>
              <a:defRPr/>
            </a:pPr>
            <a:r>
              <a:rPr lang="en-US" dirty="0"/>
              <a:t>The palate in the roof of the mouth separates the nasal cavity above from the mouth below.  </a:t>
            </a:r>
          </a:p>
          <a:p>
            <a:pPr>
              <a:lnSpc>
                <a:spcPct val="80000"/>
              </a:lnSpc>
              <a:defRPr/>
            </a:pPr>
            <a:r>
              <a:rPr lang="en-US" dirty="0"/>
              <a:t>The walls of the nasal cavity and nasal septum are made of flexible cartilage covered with mucous membrane. </a:t>
            </a:r>
          </a:p>
          <a:p>
            <a:pPr>
              <a:lnSpc>
                <a:spcPct val="80000"/>
              </a:lnSpc>
              <a:defRPr/>
            </a:pPr>
            <a:r>
              <a:rPr lang="en-US" dirty="0"/>
              <a:t>Mucus cleanses air by trapping dust and bacteria. </a:t>
            </a:r>
          </a:p>
          <a:p>
            <a:pPr>
              <a:lnSpc>
                <a:spcPct val="80000"/>
              </a:lnSpc>
              <a:defRPr/>
            </a:pPr>
            <a:r>
              <a:rPr lang="en-US" dirty="0"/>
              <a:t>Small hairs or cilia line the opening to the nose and filter out large dirt particles before they can enter the nostrils. </a:t>
            </a:r>
          </a:p>
          <a:p>
            <a:pPr>
              <a:lnSpc>
                <a:spcPct val="80000"/>
              </a:lnSpc>
              <a:defRPr/>
            </a:pPr>
            <a:r>
              <a:rPr lang="en-US" dirty="0"/>
              <a:t>Capillaries in the mucous membranes warm the air.</a:t>
            </a:r>
          </a:p>
          <a:p>
            <a:pPr>
              <a:lnSpc>
                <a:spcPct val="80000"/>
              </a:lnSpc>
              <a:defRPr/>
            </a:pPr>
            <a:r>
              <a:rPr lang="en-US" dirty="0"/>
              <a:t>Several </a:t>
            </a:r>
            <a:r>
              <a:rPr lang="en-US" dirty="0" err="1"/>
              <a:t>paranasal</a:t>
            </a:r>
            <a:r>
              <a:rPr lang="en-US" dirty="0"/>
              <a:t> sinuses are located in the facial bones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err="1" smtClean="0"/>
              <a:t>Paranasal</a:t>
            </a:r>
            <a:r>
              <a:rPr lang="en-US" sz="3100" dirty="0" smtClean="0"/>
              <a:t> sinuses are part of the upper respiratory system. From here infections may spread via </a:t>
            </a:r>
            <a:r>
              <a:rPr lang="en-US" sz="3100" dirty="0" err="1" smtClean="0"/>
              <a:t>nasopharynx</a:t>
            </a:r>
            <a:r>
              <a:rPr lang="en-US" sz="3100" dirty="0" smtClean="0"/>
              <a:t> to the middle ear or bronchi.</a:t>
            </a:r>
            <a:endParaRPr lang="en-US" sz="3100" dirty="0"/>
          </a:p>
        </p:txBody>
      </p:sp>
      <p:pic>
        <p:nvPicPr>
          <p:cNvPr id="4" name="Picture 1027" descr="9-03"/>
          <p:cNvPicPr>
            <a:picLocks noGrp="1" noChangeAspect="1" noChangeArrowheads="1"/>
          </p:cNvPicPr>
          <p:nvPr>
            <p:ph idx="1"/>
          </p:nvPr>
        </p:nvPicPr>
        <p:blipFill>
          <a:blip r:embed="rId2"/>
          <a:srcRect/>
          <a:stretch>
            <a:fillRect/>
          </a:stretch>
        </p:blipFill>
        <p:spPr bwMode="auto">
          <a:xfrm>
            <a:off x="533400" y="1600200"/>
            <a:ext cx="8305799" cy="45259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Ventilation</a:t>
            </a:r>
            <a:endParaRPr lang="en-US" dirty="0"/>
          </a:p>
        </p:txBody>
      </p:sp>
      <p:sp>
        <p:nvSpPr>
          <p:cNvPr id="4" name="Content Placeholder 3"/>
          <p:cNvSpPr>
            <a:spLocks noGrp="1"/>
          </p:cNvSpPr>
          <p:nvPr>
            <p:ph sz="half" idx="1"/>
          </p:nvPr>
        </p:nvSpPr>
        <p:spPr/>
        <p:txBody>
          <a:bodyPr>
            <a:normAutofit fontScale="92500"/>
          </a:bodyPr>
          <a:lstStyle/>
          <a:p>
            <a:pPr>
              <a:lnSpc>
                <a:spcPct val="90000"/>
              </a:lnSpc>
              <a:defRPr/>
            </a:pPr>
            <a:r>
              <a:rPr lang="en-US" dirty="0"/>
              <a:t>Air enters the nasal cavity through two external openings called the two </a:t>
            </a:r>
            <a:r>
              <a:rPr lang="en-US" dirty="0" err="1"/>
              <a:t>nares</a:t>
            </a:r>
            <a:r>
              <a:rPr lang="en-US" dirty="0"/>
              <a:t>.</a:t>
            </a:r>
          </a:p>
          <a:p>
            <a:pPr>
              <a:lnSpc>
                <a:spcPct val="90000"/>
              </a:lnSpc>
              <a:defRPr/>
            </a:pPr>
            <a:r>
              <a:rPr lang="en-US" dirty="0"/>
              <a:t>The nasal cavity is divided by the nasal septum.</a:t>
            </a:r>
          </a:p>
          <a:p>
            <a:pPr>
              <a:lnSpc>
                <a:spcPct val="90000"/>
              </a:lnSpc>
              <a:defRPr/>
            </a:pPr>
            <a:r>
              <a:rPr lang="en-US" dirty="0"/>
              <a:t>The palate in the roof of the mouth separates the nasal cavity above from the mouth below.  </a:t>
            </a:r>
          </a:p>
          <a:p>
            <a:endParaRPr lang="en-US" dirty="0"/>
          </a:p>
        </p:txBody>
      </p:sp>
      <p:sp>
        <p:nvSpPr>
          <p:cNvPr id="5" name="Content Placeholder 4"/>
          <p:cNvSpPr>
            <a:spLocks noGrp="1"/>
          </p:cNvSpPr>
          <p:nvPr>
            <p:ph sz="half" idx="2"/>
          </p:nvPr>
        </p:nvSpPr>
        <p:spPr/>
        <p:txBody>
          <a:bodyPr>
            <a:normAutofit fontScale="92500"/>
          </a:bodyPr>
          <a:lstStyle/>
          <a:p>
            <a:pPr>
              <a:defRPr/>
            </a:pPr>
            <a:r>
              <a:rPr lang="en-US" dirty="0" smtClean="0"/>
              <a:t>The walls of the nasal cavity and the nasal septum are covered with mucous membrane.  </a:t>
            </a:r>
          </a:p>
          <a:p>
            <a:pPr>
              <a:defRPr/>
            </a:pPr>
            <a:r>
              <a:rPr lang="en-US" dirty="0" smtClean="0"/>
              <a:t>Inhaled </a:t>
            </a:r>
            <a:r>
              <a:rPr lang="en-US" dirty="0"/>
              <a:t>air is moisturized as it passes by the surface of the cavity.  </a:t>
            </a:r>
          </a:p>
          <a:p>
            <a:pPr>
              <a:defRPr/>
            </a:pPr>
            <a:r>
              <a:rPr lang="en-US" dirty="0"/>
              <a:t>Cilia line the opening to the nose and filter out large dirt particles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Pharynx</a:t>
            </a:r>
            <a:endParaRPr lang="en-US" dirty="0"/>
          </a:p>
        </p:txBody>
      </p:sp>
      <p:sp>
        <p:nvSpPr>
          <p:cNvPr id="6" name="Content Placeholder 5"/>
          <p:cNvSpPr>
            <a:spLocks noGrp="1"/>
          </p:cNvSpPr>
          <p:nvPr>
            <p:ph idx="1"/>
          </p:nvPr>
        </p:nvSpPr>
        <p:spPr/>
        <p:txBody>
          <a:bodyPr/>
          <a:lstStyle/>
          <a:p>
            <a:pPr>
              <a:defRPr/>
            </a:pPr>
            <a:r>
              <a:rPr lang="en-US" dirty="0"/>
              <a:t>Air enters the pharynx, or throat, which is used by the respiratory and digestive systems.</a:t>
            </a:r>
          </a:p>
          <a:p>
            <a:pPr>
              <a:defRPr/>
            </a:pPr>
            <a:r>
              <a:rPr lang="en-US" dirty="0"/>
              <a:t>At the end of the pharynx, air enters the trachea.</a:t>
            </a:r>
          </a:p>
          <a:p>
            <a:pPr>
              <a:defRPr/>
            </a:pPr>
            <a:r>
              <a:rPr lang="en-US" dirty="0"/>
              <a:t>Food and liquids are shunted into the esophagus.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Pharynx </a:t>
            </a:r>
            <a:endParaRPr lang="en-US" dirty="0"/>
          </a:p>
        </p:txBody>
      </p:sp>
      <p:sp>
        <p:nvSpPr>
          <p:cNvPr id="3" name="Content Placeholder 2"/>
          <p:cNvSpPr>
            <a:spLocks noGrp="1"/>
          </p:cNvSpPr>
          <p:nvPr>
            <p:ph idx="1"/>
          </p:nvPr>
        </p:nvSpPr>
        <p:spPr/>
        <p:txBody>
          <a:bodyPr/>
          <a:lstStyle/>
          <a:p>
            <a:pPr>
              <a:lnSpc>
                <a:spcPct val="90000"/>
              </a:lnSpc>
              <a:defRPr/>
            </a:pPr>
            <a:r>
              <a:rPr lang="en-US" dirty="0"/>
              <a:t>5-inch tube, 3 parts</a:t>
            </a:r>
          </a:p>
          <a:p>
            <a:pPr lvl="1">
              <a:lnSpc>
                <a:spcPct val="90000"/>
              </a:lnSpc>
              <a:buClr>
                <a:schemeClr val="hlink"/>
              </a:buClr>
              <a:buSzPct val="90000"/>
              <a:defRPr/>
            </a:pPr>
            <a:r>
              <a:rPr lang="en-US" dirty="0" err="1"/>
              <a:t>Nasopharynx</a:t>
            </a:r>
            <a:endParaRPr lang="en-US" dirty="0"/>
          </a:p>
          <a:p>
            <a:pPr lvl="1">
              <a:lnSpc>
                <a:spcPct val="90000"/>
              </a:lnSpc>
              <a:buClr>
                <a:schemeClr val="hlink"/>
              </a:buClr>
              <a:buSzPct val="90000"/>
              <a:defRPr/>
            </a:pPr>
            <a:r>
              <a:rPr lang="en-US" dirty="0" err="1"/>
              <a:t>Oropharynx</a:t>
            </a:r>
            <a:endParaRPr lang="en-US" dirty="0"/>
          </a:p>
          <a:p>
            <a:pPr lvl="1">
              <a:lnSpc>
                <a:spcPct val="90000"/>
              </a:lnSpc>
              <a:buClr>
                <a:schemeClr val="hlink"/>
              </a:buClr>
              <a:buSzPct val="90000"/>
              <a:defRPr/>
            </a:pPr>
            <a:r>
              <a:rPr lang="en-US" dirty="0" err="1"/>
              <a:t>Laryngopharynx</a:t>
            </a:r>
            <a:endParaRPr lang="en-US" dirty="0"/>
          </a:p>
          <a:p>
            <a:pPr>
              <a:lnSpc>
                <a:spcPct val="90000"/>
              </a:lnSpc>
              <a:defRPr/>
            </a:pPr>
            <a:r>
              <a:rPr lang="en-US" dirty="0"/>
              <a:t>3 pairs of tonsils (lymphatic tissue) to keep out pathogens</a:t>
            </a:r>
          </a:p>
          <a:p>
            <a:pPr lvl="1">
              <a:lnSpc>
                <a:spcPct val="90000"/>
              </a:lnSpc>
              <a:buClr>
                <a:schemeClr val="hlink"/>
              </a:buClr>
              <a:buSzPct val="90000"/>
              <a:defRPr/>
            </a:pPr>
            <a:r>
              <a:rPr lang="en-US" dirty="0"/>
              <a:t>Adenoids</a:t>
            </a:r>
          </a:p>
          <a:p>
            <a:pPr lvl="1">
              <a:lnSpc>
                <a:spcPct val="90000"/>
              </a:lnSpc>
              <a:buClr>
                <a:schemeClr val="hlink"/>
              </a:buClr>
              <a:buSzPct val="90000"/>
              <a:defRPr/>
            </a:pPr>
            <a:r>
              <a:rPr lang="en-US" dirty="0"/>
              <a:t>Palatine</a:t>
            </a:r>
          </a:p>
          <a:p>
            <a:pPr lvl="1">
              <a:lnSpc>
                <a:spcPct val="90000"/>
              </a:lnSpc>
              <a:buClr>
                <a:schemeClr val="hlink"/>
              </a:buClr>
              <a:buSzPct val="90000"/>
              <a:defRPr/>
            </a:pPr>
            <a:r>
              <a:rPr lang="en-US" dirty="0"/>
              <a:t>Lingual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Larynx </a:t>
            </a:r>
            <a:endParaRPr lang="en-US" dirty="0"/>
          </a:p>
        </p:txBody>
      </p:sp>
      <p:sp>
        <p:nvSpPr>
          <p:cNvPr id="3" name="Content Placeholder 2"/>
          <p:cNvSpPr>
            <a:spLocks noGrp="1"/>
          </p:cNvSpPr>
          <p:nvPr>
            <p:ph idx="1"/>
          </p:nvPr>
        </p:nvSpPr>
        <p:spPr/>
        <p:txBody>
          <a:bodyPr/>
          <a:lstStyle/>
          <a:p>
            <a:pPr>
              <a:defRPr/>
            </a:pPr>
            <a:r>
              <a:rPr lang="en-US" dirty="0"/>
              <a:t>Voice box</a:t>
            </a:r>
          </a:p>
          <a:p>
            <a:pPr>
              <a:defRPr/>
            </a:pPr>
            <a:r>
              <a:rPr lang="en-US" dirty="0"/>
              <a:t>Muscular structure</a:t>
            </a:r>
          </a:p>
          <a:p>
            <a:pPr>
              <a:defRPr/>
            </a:pPr>
            <a:r>
              <a:rPr lang="en-US" dirty="0"/>
              <a:t>Between pharynx and trachea</a:t>
            </a:r>
          </a:p>
          <a:p>
            <a:pPr>
              <a:defRPr/>
            </a:pPr>
            <a:r>
              <a:rPr lang="en-US" dirty="0"/>
              <a:t>Contains vocal cords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Epiglottis </a:t>
            </a:r>
            <a:endParaRPr lang="en-US" dirty="0"/>
          </a:p>
        </p:txBody>
      </p:sp>
      <p:sp>
        <p:nvSpPr>
          <p:cNvPr id="3" name="Content Placeholder 2"/>
          <p:cNvSpPr>
            <a:spLocks noGrp="1"/>
          </p:cNvSpPr>
          <p:nvPr>
            <p:ph idx="1"/>
          </p:nvPr>
        </p:nvSpPr>
        <p:spPr/>
        <p:txBody>
          <a:bodyPr/>
          <a:lstStyle/>
          <a:p>
            <a:pPr>
              <a:defRPr/>
            </a:pPr>
            <a:r>
              <a:rPr lang="en-US" dirty="0"/>
              <a:t>A flap of cartilaginous tissue</a:t>
            </a:r>
          </a:p>
          <a:p>
            <a:pPr>
              <a:defRPr/>
            </a:pPr>
            <a:r>
              <a:rPr lang="en-US" dirty="0"/>
              <a:t>Sits above the glottis</a:t>
            </a:r>
          </a:p>
          <a:p>
            <a:pPr>
              <a:defRPr/>
            </a:pPr>
            <a:r>
              <a:rPr lang="en-US" dirty="0"/>
              <a:t>Keeps food and liquid from being inhaled into lungs</a:t>
            </a:r>
          </a:p>
          <a:p>
            <a:pPr>
              <a:defRPr/>
            </a:pPr>
            <a:r>
              <a:rPr lang="en-US" dirty="0"/>
              <a:t>Covers the larynx and trachea during swallowing</a:t>
            </a:r>
          </a:p>
          <a:p>
            <a:pPr>
              <a:defRPr/>
            </a:pPr>
            <a:r>
              <a:rPr lang="en-US" dirty="0"/>
              <a:t>Thyroid cartilage forms the “Adam’s apple.”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Trachea</a:t>
            </a:r>
            <a:endParaRPr lang="en-US" dirty="0"/>
          </a:p>
        </p:txBody>
      </p:sp>
      <p:sp>
        <p:nvSpPr>
          <p:cNvPr id="3" name="Content Placeholder 2"/>
          <p:cNvSpPr>
            <a:spLocks noGrp="1"/>
          </p:cNvSpPr>
          <p:nvPr>
            <p:ph idx="1"/>
          </p:nvPr>
        </p:nvSpPr>
        <p:spPr/>
        <p:txBody>
          <a:bodyPr>
            <a:normAutofit fontScale="92500"/>
          </a:bodyPr>
          <a:lstStyle/>
          <a:p>
            <a:pPr>
              <a:lnSpc>
                <a:spcPct val="90000"/>
              </a:lnSpc>
              <a:defRPr/>
            </a:pPr>
            <a:r>
              <a:rPr lang="en-US" dirty="0"/>
              <a:t>Windpipe</a:t>
            </a:r>
          </a:p>
          <a:p>
            <a:pPr>
              <a:lnSpc>
                <a:spcPct val="90000"/>
              </a:lnSpc>
              <a:defRPr/>
            </a:pPr>
            <a:r>
              <a:rPr lang="en-US" dirty="0"/>
              <a:t>Passageway for air</a:t>
            </a:r>
          </a:p>
          <a:p>
            <a:pPr>
              <a:lnSpc>
                <a:spcPct val="90000"/>
              </a:lnSpc>
              <a:defRPr/>
            </a:pPr>
            <a:r>
              <a:rPr lang="en-US" dirty="0"/>
              <a:t>Extends from pharynx and larynx to main bronchi</a:t>
            </a:r>
          </a:p>
          <a:p>
            <a:pPr>
              <a:lnSpc>
                <a:spcPct val="90000"/>
              </a:lnSpc>
              <a:defRPr/>
            </a:pPr>
            <a:r>
              <a:rPr lang="en-US" dirty="0"/>
              <a:t>Approximately 4 inches in length</a:t>
            </a:r>
          </a:p>
          <a:p>
            <a:pPr>
              <a:lnSpc>
                <a:spcPct val="90000"/>
              </a:lnSpc>
              <a:defRPr/>
            </a:pPr>
            <a:r>
              <a:rPr lang="en-US" dirty="0"/>
              <a:t>Composed of smooth muscle and cartilage rings</a:t>
            </a:r>
          </a:p>
          <a:p>
            <a:pPr>
              <a:lnSpc>
                <a:spcPct val="90000"/>
              </a:lnSpc>
              <a:defRPr/>
            </a:pPr>
            <a:r>
              <a:rPr lang="en-US" dirty="0"/>
              <a:t>Lined with mucous membrane and cilia</a:t>
            </a:r>
          </a:p>
          <a:p>
            <a:pPr>
              <a:lnSpc>
                <a:spcPct val="90000"/>
              </a:lnSpc>
              <a:defRPr/>
            </a:pPr>
            <a:r>
              <a:rPr lang="en-US" dirty="0"/>
              <a:t>Assists in cleansing, warming, and moisturizing air as it travels to the lungs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Bronchial Tubes</a:t>
            </a:r>
            <a:endParaRPr lang="en-US" dirty="0"/>
          </a:p>
        </p:txBody>
      </p:sp>
      <p:sp>
        <p:nvSpPr>
          <p:cNvPr id="3" name="Content Placeholder 2"/>
          <p:cNvSpPr>
            <a:spLocks noGrp="1"/>
          </p:cNvSpPr>
          <p:nvPr>
            <p:ph idx="1"/>
          </p:nvPr>
        </p:nvSpPr>
        <p:spPr>
          <a:xfrm>
            <a:off x="457200" y="762000"/>
            <a:ext cx="8229600" cy="5364163"/>
          </a:xfrm>
        </p:spPr>
        <p:txBody>
          <a:bodyPr>
            <a:noAutofit/>
          </a:bodyPr>
          <a:lstStyle/>
          <a:p>
            <a:pPr>
              <a:defRPr/>
            </a:pPr>
            <a:r>
              <a:rPr lang="en-US" sz="2400" dirty="0"/>
              <a:t>Formed by the division of the distal end of the trachea</a:t>
            </a:r>
          </a:p>
          <a:p>
            <a:pPr>
              <a:defRPr/>
            </a:pPr>
            <a:r>
              <a:rPr lang="en-US" sz="2400" dirty="0"/>
              <a:t>Left and right main bronchi </a:t>
            </a:r>
          </a:p>
          <a:p>
            <a:pPr>
              <a:defRPr/>
            </a:pPr>
            <a:r>
              <a:rPr lang="en-US" sz="2400" dirty="0"/>
              <a:t>Each bronchus enters one and branches to form secondary bronchi. </a:t>
            </a:r>
          </a:p>
          <a:p>
            <a:pPr>
              <a:defRPr/>
            </a:pPr>
            <a:r>
              <a:rPr lang="en-US" sz="2400" dirty="0"/>
              <a:t>Each secondary bronchi becomes more narrow to form the bronchioles. </a:t>
            </a:r>
          </a:p>
          <a:p>
            <a:pPr>
              <a:defRPr/>
            </a:pPr>
            <a:r>
              <a:rPr lang="en-US" sz="2400" dirty="0"/>
              <a:t>Each bronchiole terminates in a small group of air sacs (alveoli).</a:t>
            </a:r>
          </a:p>
          <a:p>
            <a:pPr>
              <a:defRPr/>
            </a:pPr>
            <a:r>
              <a:rPr lang="en-US" sz="2400" dirty="0"/>
              <a:t>Approximately 150 million alveoli in each lung</a:t>
            </a:r>
          </a:p>
          <a:p>
            <a:pPr>
              <a:defRPr/>
            </a:pPr>
            <a:r>
              <a:rPr lang="en-US" sz="2400" dirty="0"/>
              <a:t>Network of pulmonary capillaries encases each alveolus = the respiratory membrane </a:t>
            </a:r>
          </a:p>
          <a:p>
            <a:pPr>
              <a:defRPr/>
            </a:pPr>
            <a:r>
              <a:rPr lang="en-US" sz="2400" dirty="0"/>
              <a:t>External respiration, the exchange of oxygen (O</a:t>
            </a:r>
            <a:r>
              <a:rPr lang="en-US" sz="2400" baseline="-25000" dirty="0"/>
              <a:t>2</a:t>
            </a:r>
            <a:r>
              <a:rPr lang="en-US" sz="2400" dirty="0"/>
              <a:t>) and carbon dioxide (CO</a:t>
            </a:r>
            <a:r>
              <a:rPr lang="en-US" sz="2400" baseline="-25000" dirty="0"/>
              <a:t>2</a:t>
            </a:r>
            <a:r>
              <a:rPr lang="en-US" sz="2400" dirty="0"/>
              <a:t>) between the air within the alveolus and the blood inside the capillaries, takes place across the respiratory </a:t>
            </a:r>
            <a:r>
              <a:rPr lang="en-US" sz="2400" dirty="0" smtClean="0"/>
              <a:t>membrane.</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Lungs</a:t>
            </a:r>
            <a:endParaRPr lang="en-US" dirty="0"/>
          </a:p>
        </p:txBody>
      </p:sp>
      <p:sp>
        <p:nvSpPr>
          <p:cNvPr id="3" name="Content Placeholder 2"/>
          <p:cNvSpPr>
            <a:spLocks noGrp="1"/>
          </p:cNvSpPr>
          <p:nvPr>
            <p:ph idx="1"/>
          </p:nvPr>
        </p:nvSpPr>
        <p:spPr/>
        <p:txBody>
          <a:bodyPr/>
          <a:lstStyle/>
          <a:p>
            <a:pPr>
              <a:lnSpc>
                <a:spcPct val="80000"/>
              </a:lnSpc>
              <a:defRPr/>
            </a:pPr>
            <a:r>
              <a:rPr lang="en-US" dirty="0"/>
              <a:t>2 lungs; right lung has 3 lobes and left lung has 2 lobes</a:t>
            </a:r>
          </a:p>
          <a:p>
            <a:pPr>
              <a:lnSpc>
                <a:spcPct val="80000"/>
              </a:lnSpc>
              <a:defRPr/>
            </a:pPr>
            <a:r>
              <a:rPr lang="en-US" dirty="0"/>
              <a:t>A lung is the total collection of the bronchi, bronchioles, and alveoli.</a:t>
            </a:r>
          </a:p>
          <a:p>
            <a:pPr>
              <a:lnSpc>
                <a:spcPct val="80000"/>
              </a:lnSpc>
              <a:defRPr/>
            </a:pPr>
            <a:r>
              <a:rPr lang="en-US" dirty="0"/>
              <a:t>Spongy because they contain air</a:t>
            </a:r>
          </a:p>
          <a:p>
            <a:pPr>
              <a:lnSpc>
                <a:spcPct val="80000"/>
              </a:lnSpc>
              <a:defRPr/>
            </a:pPr>
            <a:r>
              <a:rPr lang="en-US" dirty="0"/>
              <a:t>Protected externally by the ribs</a:t>
            </a:r>
          </a:p>
          <a:p>
            <a:pPr>
              <a:lnSpc>
                <a:spcPct val="80000"/>
              </a:lnSpc>
              <a:defRPr/>
            </a:pPr>
            <a:r>
              <a:rPr lang="en-US" dirty="0"/>
              <a:t>Protected internally by a double membrane called the pleura</a:t>
            </a:r>
            <a:r>
              <a:rPr lang="en-US" b="1"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Respiratory System Consists of 6 Major Organs</a:t>
            </a:r>
            <a:endParaRPr lang="en-US" dirty="0"/>
          </a:p>
        </p:txBody>
      </p:sp>
      <p:sp>
        <p:nvSpPr>
          <p:cNvPr id="3" name="Content Placeholder 2"/>
          <p:cNvSpPr>
            <a:spLocks noGrp="1"/>
          </p:cNvSpPr>
          <p:nvPr>
            <p:ph idx="1"/>
          </p:nvPr>
        </p:nvSpPr>
        <p:spPr/>
        <p:txBody>
          <a:bodyPr/>
          <a:lstStyle/>
          <a:p>
            <a:pPr>
              <a:buFont typeface="Wingdings" pitchFamily="2" charset="2"/>
              <a:buChar char="§"/>
              <a:defRPr/>
            </a:pPr>
            <a:r>
              <a:rPr lang="en-US" dirty="0"/>
              <a:t>Nose</a:t>
            </a:r>
          </a:p>
          <a:p>
            <a:pPr>
              <a:buFont typeface="Wingdings" pitchFamily="2" charset="2"/>
              <a:buChar char="§"/>
              <a:defRPr/>
            </a:pPr>
            <a:r>
              <a:rPr lang="en-US" dirty="0"/>
              <a:t>Pharynx</a:t>
            </a:r>
          </a:p>
          <a:p>
            <a:pPr>
              <a:buFont typeface="Wingdings" pitchFamily="2" charset="2"/>
              <a:buChar char="§"/>
              <a:defRPr/>
            </a:pPr>
            <a:r>
              <a:rPr lang="en-US" dirty="0"/>
              <a:t>Larynx</a:t>
            </a:r>
          </a:p>
          <a:p>
            <a:pPr>
              <a:buFont typeface="Wingdings" pitchFamily="2" charset="2"/>
              <a:buChar char="§"/>
              <a:defRPr/>
            </a:pPr>
            <a:r>
              <a:rPr lang="en-US" dirty="0"/>
              <a:t>Trachea</a:t>
            </a:r>
          </a:p>
          <a:p>
            <a:pPr>
              <a:buFont typeface="Wingdings" pitchFamily="2" charset="2"/>
              <a:buChar char="§"/>
              <a:defRPr/>
            </a:pPr>
            <a:r>
              <a:rPr lang="en-US" dirty="0"/>
              <a:t>Bronchial tubes  </a:t>
            </a:r>
          </a:p>
          <a:p>
            <a:pPr>
              <a:buFont typeface="Wingdings" pitchFamily="2" charset="2"/>
              <a:buChar char="§"/>
              <a:defRPr/>
            </a:pPr>
            <a:r>
              <a:rPr lang="en-US" dirty="0"/>
              <a:t>Lungs </a:t>
            </a:r>
          </a:p>
          <a:p>
            <a:pPr>
              <a:buNone/>
              <a:defRPr/>
            </a:pPr>
            <a:r>
              <a:rPr lang="en-US" dirty="0"/>
              <a:t>All function together to perform respiration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Pleura</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dirty="0"/>
              <a:t>Parietal pleura is the outer membrane which also lines the wall of the chest cavity.</a:t>
            </a:r>
          </a:p>
          <a:p>
            <a:pPr>
              <a:defRPr/>
            </a:pPr>
            <a:r>
              <a:rPr lang="en-US" dirty="0"/>
              <a:t>Visceral pleura is the inner membrane; it adheres to the surface of the lungs. </a:t>
            </a:r>
          </a:p>
          <a:p>
            <a:pPr>
              <a:defRPr/>
            </a:pPr>
            <a:r>
              <a:rPr lang="en-US" dirty="0"/>
              <a:t>Pleura is folded to form a sac around each lung = pleural cavity.</a:t>
            </a:r>
          </a:p>
          <a:p>
            <a:pPr>
              <a:defRPr/>
            </a:pPr>
            <a:r>
              <a:rPr lang="en-US" dirty="0"/>
              <a:t>Serous fluid is between the two pleural layers to reduce friction when the two layers rub together during ventilation</a:t>
            </a:r>
            <a:r>
              <a:rPr lang="en-US" dirty="0" smtClean="0"/>
              <a:t>.</a:t>
            </a:r>
          </a:p>
          <a:p>
            <a:pPr>
              <a:defRPr/>
            </a:pPr>
            <a:r>
              <a:rPr lang="en-US" sz="2800" dirty="0" smtClean="0"/>
              <a:t>The fluid in the pleural space is about 1-2 </a:t>
            </a:r>
            <a:r>
              <a:rPr lang="en-US" sz="2800" dirty="0" err="1" smtClean="0"/>
              <a:t>litres</a:t>
            </a:r>
            <a:r>
              <a:rPr lang="en-US" sz="2800" dirty="0" smtClean="0"/>
              <a:t> in 24 hrs. with only 5-10 ml of fluid present at any time as a film about 20 micron thick between the visceral &amp; parietal </a:t>
            </a:r>
            <a:r>
              <a:rPr lang="en-US" sz="2800" dirty="0" err="1" smtClean="0"/>
              <a:t>pleura.Fluid</a:t>
            </a:r>
            <a:r>
              <a:rPr lang="en-US" sz="2800" dirty="0" smtClean="0"/>
              <a:t> secreted by the parietal pleura &amp; absorbed by the visceral pleura whose capillaries are a part of </a:t>
            </a:r>
            <a:r>
              <a:rPr lang="en-US" sz="2800" dirty="0" err="1" smtClean="0"/>
              <a:t>pulm</a:t>
            </a:r>
            <a:r>
              <a:rPr lang="en-US" sz="2800" dirty="0" smtClean="0"/>
              <a:t>. Circulation.</a:t>
            </a:r>
            <a:endParaRPr lang="en-US" sz="2800"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Muscles</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
              <a:defRPr/>
            </a:pPr>
            <a:r>
              <a:rPr lang="en-US" dirty="0"/>
              <a:t>Diaphragm</a:t>
            </a:r>
            <a:r>
              <a:rPr lang="en-US" b="1" dirty="0"/>
              <a:t> </a:t>
            </a:r>
            <a:r>
              <a:rPr lang="en-US" dirty="0"/>
              <a:t>is the muscle separating the abdomen from the thoracic cavity. It contracts and moves down into the abdominal cavity, which causes a decrease of pressure, or negative thoracic pressure, within the chest cavity. Air can then enter the lungs to equalize the pressure during inhalation. </a:t>
            </a:r>
          </a:p>
          <a:p>
            <a:pPr>
              <a:lnSpc>
                <a:spcPct val="70000"/>
              </a:lnSpc>
              <a:buFont typeface="Wingdings" pitchFamily="2" charset="2"/>
              <a:buChar char="§"/>
              <a:defRPr/>
            </a:pPr>
            <a:r>
              <a:rPr lang="en-US" dirty="0" err="1"/>
              <a:t>Intercostal</a:t>
            </a:r>
            <a:r>
              <a:rPr lang="en-US" b="1" dirty="0"/>
              <a:t> </a:t>
            </a:r>
            <a:r>
              <a:rPr lang="en-US" dirty="0"/>
              <a:t>muscles</a:t>
            </a:r>
            <a:r>
              <a:rPr lang="en-US" b="1" dirty="0"/>
              <a:t> </a:t>
            </a:r>
            <a:r>
              <a:rPr lang="en-US" dirty="0"/>
              <a:t>are between the ribs. </a:t>
            </a:r>
            <a:r>
              <a:rPr lang="en-US" dirty="0" smtClean="0"/>
              <a:t>They</a:t>
            </a:r>
          </a:p>
          <a:p>
            <a:pPr>
              <a:lnSpc>
                <a:spcPct val="70000"/>
              </a:lnSpc>
              <a:buNone/>
              <a:defRPr/>
            </a:pPr>
            <a:r>
              <a:rPr lang="en-US" dirty="0" smtClean="0"/>
              <a:t>    assist in inhalation by raising the rib cage to</a:t>
            </a:r>
          </a:p>
          <a:p>
            <a:pPr>
              <a:lnSpc>
                <a:spcPct val="70000"/>
              </a:lnSpc>
              <a:buNone/>
              <a:defRPr/>
            </a:pPr>
            <a:r>
              <a:rPr lang="en-US" dirty="0" smtClean="0"/>
              <a:t>    enlarge </a:t>
            </a:r>
            <a:r>
              <a:rPr lang="en-US" dirty="0"/>
              <a:t>the thoracic cavity. </a:t>
            </a:r>
            <a:r>
              <a:rPr lang="en-US" dirty="0" smtClean="0"/>
              <a:t>(</a:t>
            </a:r>
            <a:r>
              <a:rPr lang="en-US" dirty="0" err="1" smtClean="0"/>
              <a:t>theycontract</a:t>
            </a:r>
            <a:endParaRPr lang="en-US" dirty="0" smtClean="0"/>
          </a:p>
          <a:p>
            <a:pPr>
              <a:lnSpc>
                <a:spcPct val="70000"/>
              </a:lnSpc>
              <a:buNone/>
              <a:defRPr/>
            </a:pPr>
            <a:r>
              <a:rPr lang="en-US" dirty="0" smtClean="0"/>
              <a:t>     increases the </a:t>
            </a:r>
            <a:r>
              <a:rPr lang="en-US" dirty="0" err="1" smtClean="0"/>
              <a:t>trasverse</a:t>
            </a:r>
            <a:r>
              <a:rPr lang="en-US" dirty="0" smtClean="0"/>
              <a:t> &amp;antero- posterior diameter).</a:t>
            </a:r>
          </a:p>
          <a:p>
            <a:pPr>
              <a:lnSpc>
                <a:spcPct val="70000"/>
              </a:lnSpc>
              <a:buFont typeface="Wingdings" pitchFamily="2" charset="2"/>
              <a:buChar char="§"/>
              <a:defRPr/>
            </a:pPr>
            <a:r>
              <a:rPr lang="en-US" dirty="0" smtClean="0"/>
              <a:t>Only force used in expiration is elastic recoil of lung.</a:t>
            </a:r>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Volumes and Capacities</a:t>
            </a:r>
            <a:endParaRPr lang="en-US" dirty="0"/>
          </a:p>
        </p:txBody>
      </p:sp>
      <p:sp>
        <p:nvSpPr>
          <p:cNvPr id="3" name="Content Placeholder 2"/>
          <p:cNvSpPr>
            <a:spLocks noGrp="1"/>
          </p:cNvSpPr>
          <p:nvPr>
            <p:ph idx="1"/>
          </p:nvPr>
        </p:nvSpPr>
        <p:spPr/>
        <p:txBody>
          <a:bodyPr>
            <a:normAutofit lnSpcReduction="10000"/>
          </a:bodyPr>
          <a:lstStyle/>
          <a:p>
            <a:pPr>
              <a:defRPr/>
            </a:pPr>
            <a:r>
              <a:rPr lang="en-US" dirty="0"/>
              <a:t>It is important to know the lung capacity and the volume of air that is actually flowing in and out of the lungs. </a:t>
            </a:r>
          </a:p>
          <a:p>
            <a:pPr>
              <a:defRPr/>
            </a:pPr>
            <a:r>
              <a:rPr lang="en-US" dirty="0"/>
              <a:t>The actual volume of air exchanged in breathing is measured by respiratory specialists to aid in determining the functioning level of the respiratory system. </a:t>
            </a:r>
          </a:p>
          <a:p>
            <a:pPr>
              <a:defRPr/>
            </a:pPr>
            <a:r>
              <a:rPr lang="en-US" dirty="0"/>
              <a:t>This volume is measured with pulmonary function equipment.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Rate</a:t>
            </a:r>
            <a:endParaRPr lang="en-US" dirty="0"/>
          </a:p>
        </p:txBody>
      </p:sp>
      <p:sp>
        <p:nvSpPr>
          <p:cNvPr id="3" name="Content Placeholder 2"/>
          <p:cNvSpPr>
            <a:spLocks noGrp="1"/>
          </p:cNvSpPr>
          <p:nvPr>
            <p:ph idx="1"/>
          </p:nvPr>
        </p:nvSpPr>
        <p:spPr/>
        <p:txBody>
          <a:bodyPr/>
          <a:lstStyle/>
          <a:p>
            <a:pPr>
              <a:defRPr/>
            </a:pPr>
            <a:r>
              <a:rPr lang="en-US" dirty="0"/>
              <a:t>One of the four vital signs (VS), along with heart rate, temperature, and blood pressure. </a:t>
            </a:r>
          </a:p>
          <a:p>
            <a:pPr>
              <a:defRPr/>
            </a:pPr>
            <a:r>
              <a:rPr lang="en-US" dirty="0"/>
              <a:t>Respiratory rate is dependent on the level of CO</a:t>
            </a:r>
            <a:r>
              <a:rPr lang="en-US" baseline="-25000" dirty="0"/>
              <a:t>2</a:t>
            </a:r>
            <a:r>
              <a:rPr lang="en-US" dirty="0"/>
              <a:t> in the blood. </a:t>
            </a:r>
          </a:p>
          <a:p>
            <a:pPr>
              <a:defRPr/>
            </a:pPr>
            <a:r>
              <a:rPr lang="en-US" dirty="0"/>
              <a:t>When the CO</a:t>
            </a:r>
            <a:r>
              <a:rPr lang="en-US" baseline="-25000" dirty="0"/>
              <a:t>2</a:t>
            </a:r>
            <a:r>
              <a:rPr lang="en-US" dirty="0"/>
              <a:t> level is high, a person breathes more rapidly to expel the excess. </a:t>
            </a:r>
          </a:p>
          <a:p>
            <a:pPr>
              <a:defRPr/>
            </a:pPr>
            <a:r>
              <a:rPr lang="en-US" dirty="0"/>
              <a:t>If CO</a:t>
            </a:r>
            <a:r>
              <a:rPr lang="en-US" baseline="-25000" dirty="0"/>
              <a:t>2</a:t>
            </a:r>
            <a:r>
              <a:rPr lang="en-US" dirty="0"/>
              <a:t> levels drop, the respiratory rate will also drop.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Respiratory Rates for Different Age Groups</a:t>
            </a:r>
            <a:endParaRPr lang="en-US" dirty="0"/>
          </a:p>
        </p:txBody>
      </p:sp>
      <p:sp>
        <p:nvSpPr>
          <p:cNvPr id="3" name="Content Placeholder 2"/>
          <p:cNvSpPr>
            <a:spLocks noGrp="1"/>
          </p:cNvSpPr>
          <p:nvPr>
            <p:ph idx="1"/>
          </p:nvPr>
        </p:nvSpPr>
        <p:spPr/>
        <p:txBody>
          <a:bodyPr/>
          <a:lstStyle/>
          <a:p>
            <a:pPr>
              <a:buNone/>
              <a:defRPr/>
            </a:pPr>
            <a:r>
              <a:rPr lang="en-US" dirty="0" smtClean="0"/>
              <a:t>        Age</a:t>
            </a:r>
            <a:r>
              <a:rPr lang="en-US" dirty="0"/>
              <a:t>		</a:t>
            </a:r>
            <a:r>
              <a:rPr lang="en-US" dirty="0" smtClean="0"/>
              <a:t>       Respirations </a:t>
            </a:r>
            <a:r>
              <a:rPr lang="en-US" dirty="0"/>
              <a:t>per Minute</a:t>
            </a:r>
          </a:p>
          <a:p>
            <a:pPr>
              <a:defRPr/>
            </a:pPr>
            <a:r>
              <a:rPr lang="en-US" sz="2800" dirty="0"/>
              <a:t> </a:t>
            </a:r>
            <a:r>
              <a:rPr lang="en-US" sz="2800" dirty="0" smtClean="0"/>
              <a:t> </a:t>
            </a:r>
            <a:r>
              <a:rPr lang="en-US" sz="2800" dirty="0"/>
              <a:t>Newborn</a:t>
            </a:r>
            <a:r>
              <a:rPr lang="en-US" dirty="0"/>
              <a:t>		30–60</a:t>
            </a:r>
          </a:p>
          <a:p>
            <a:pPr>
              <a:defRPr/>
            </a:pPr>
            <a:r>
              <a:rPr lang="en-US" sz="2800" dirty="0"/>
              <a:t> </a:t>
            </a:r>
            <a:r>
              <a:rPr lang="en-US" sz="2800" dirty="0" smtClean="0"/>
              <a:t> </a:t>
            </a:r>
            <a:r>
              <a:rPr lang="en-US" sz="2800" dirty="0"/>
              <a:t>1 year old</a:t>
            </a:r>
            <a:r>
              <a:rPr lang="en-US" dirty="0"/>
              <a:t>		18–30</a:t>
            </a:r>
          </a:p>
          <a:p>
            <a:pPr>
              <a:defRPr/>
            </a:pPr>
            <a:r>
              <a:rPr lang="en-US" sz="2800" dirty="0"/>
              <a:t>  16 year old</a:t>
            </a:r>
            <a:r>
              <a:rPr lang="en-US" dirty="0"/>
              <a:t>		16–20</a:t>
            </a:r>
          </a:p>
          <a:p>
            <a:pPr>
              <a:defRPr/>
            </a:pPr>
            <a:r>
              <a:rPr lang="en-US" sz="2800" dirty="0" smtClean="0"/>
              <a:t>   </a:t>
            </a:r>
            <a:r>
              <a:rPr lang="en-US" sz="2800" dirty="0"/>
              <a:t>Adult</a:t>
            </a:r>
            <a:r>
              <a:rPr lang="en-US" dirty="0"/>
              <a:t>	        		12–20</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 of resp. system</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Bronchoscopy</a:t>
            </a:r>
            <a:r>
              <a:rPr lang="en-US" dirty="0" smtClean="0"/>
              <a:t> – trachea, main bronchi with first segmental divisions.</a:t>
            </a:r>
          </a:p>
          <a:p>
            <a:r>
              <a:rPr lang="en-US" dirty="0" err="1" smtClean="0"/>
              <a:t>Bronchography</a:t>
            </a:r>
            <a:r>
              <a:rPr lang="en-US" dirty="0" smtClean="0"/>
              <a:t> – anatomical study </a:t>
            </a:r>
          </a:p>
          <a:p>
            <a:r>
              <a:rPr lang="en-US" dirty="0" err="1" smtClean="0"/>
              <a:t>Spirometry</a:t>
            </a:r>
            <a:r>
              <a:rPr lang="en-US" dirty="0" smtClean="0"/>
              <a:t> –</a:t>
            </a:r>
            <a:r>
              <a:rPr lang="en-US" b="1" dirty="0" smtClean="0"/>
              <a:t>Arterial blood gas analysis &amp; pH determination – lung function.</a:t>
            </a:r>
          </a:p>
          <a:p>
            <a:r>
              <a:rPr lang="en-US" dirty="0" smtClean="0"/>
              <a:t>Mechanism of ventilation – chest expansion, VC, Forced VC,FEV1,PEFR</a:t>
            </a:r>
          </a:p>
          <a:p>
            <a:r>
              <a:rPr lang="en-US" dirty="0" smtClean="0"/>
              <a:t>Lung scanning</a:t>
            </a:r>
          </a:p>
          <a:p>
            <a:r>
              <a:rPr lang="en-US" dirty="0" err="1" smtClean="0"/>
              <a:t>Pulm</a:t>
            </a:r>
            <a:r>
              <a:rPr lang="en-US" dirty="0" smtClean="0"/>
              <a:t>. Angiography - </a:t>
            </a:r>
            <a:r>
              <a:rPr lang="en-US" dirty="0" err="1" smtClean="0"/>
              <a:t>pulm.vascularity</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ABG VALUES </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O2 of blood- 95%</a:t>
            </a:r>
          </a:p>
          <a:p>
            <a:r>
              <a:rPr lang="en-US" dirty="0" smtClean="0"/>
              <a:t>PaCo2- 34- 45 mmHg(40)</a:t>
            </a:r>
          </a:p>
          <a:p>
            <a:r>
              <a:rPr lang="en-US" dirty="0" smtClean="0"/>
              <a:t>PaO2- 80-100mmHg(90)- (amount of O2 dissolved in each 100ml of blood).</a:t>
            </a:r>
          </a:p>
          <a:p>
            <a:r>
              <a:rPr lang="en-US" dirty="0" smtClean="0"/>
              <a:t>SaO2- 93-100% </a:t>
            </a:r>
          </a:p>
          <a:p>
            <a:r>
              <a:rPr lang="en-US" dirty="0" smtClean="0"/>
              <a:t>HCO3- 22-28 </a:t>
            </a:r>
            <a:r>
              <a:rPr lang="en-US" dirty="0" err="1" smtClean="0"/>
              <a:t>mEq</a:t>
            </a:r>
            <a:r>
              <a:rPr lang="en-US" dirty="0" smtClean="0"/>
              <a:t>/L</a:t>
            </a:r>
          </a:p>
          <a:p>
            <a:r>
              <a:rPr lang="en-US" dirty="0" smtClean="0"/>
              <a:t>PH of arterial blood -7.38-7.42(7.4)</a:t>
            </a:r>
          </a:p>
          <a:p>
            <a:r>
              <a:rPr lang="en-US" dirty="0" smtClean="0"/>
              <a:t>VC- 3-4.5 L </a:t>
            </a:r>
          </a:p>
          <a:p>
            <a:r>
              <a:rPr lang="en-US" dirty="0" err="1" smtClean="0"/>
              <a:t>Inspiratory</a:t>
            </a:r>
            <a:r>
              <a:rPr lang="en-US" dirty="0" smtClean="0"/>
              <a:t> reserve volume IRV-300ml</a:t>
            </a:r>
          </a:p>
          <a:p>
            <a:r>
              <a:rPr lang="en-US" dirty="0" smtClean="0"/>
              <a:t>ERV- 100ML </a:t>
            </a:r>
          </a:p>
          <a:p>
            <a:r>
              <a:rPr lang="en-US" dirty="0" smtClean="0"/>
              <a:t>Alveolar ventilation- 6000ml/ minute(6L)- TV x resp. rate</a:t>
            </a:r>
          </a:p>
          <a:p>
            <a:r>
              <a:rPr lang="en-US" dirty="0" smtClean="0"/>
              <a:t>Tidal volume( insp. + </a:t>
            </a:r>
            <a:r>
              <a:rPr lang="en-US" dirty="0" err="1" smtClean="0"/>
              <a:t>expi</a:t>
            </a:r>
            <a:r>
              <a:rPr lang="en-US" dirty="0" smtClean="0"/>
              <a:t>.)- 500ml </a:t>
            </a:r>
          </a:p>
          <a:p>
            <a:r>
              <a:rPr lang="en-US" dirty="0" smtClean="0"/>
              <a:t>Residual volume- 1200ml </a:t>
            </a:r>
          </a:p>
          <a:p>
            <a:r>
              <a:rPr lang="en-US" dirty="0" smtClean="0"/>
              <a:t>FVC - More than 70%</a:t>
            </a:r>
          </a:p>
          <a:p>
            <a:r>
              <a:rPr lang="en-US" dirty="0" smtClean="0"/>
              <a:t>Normal range between inspiration&amp; expiration- 5-8cm( 2inches)- chest expansion</a:t>
            </a:r>
          </a:p>
          <a:p>
            <a:r>
              <a:rPr lang="en-US" dirty="0" smtClean="0"/>
              <a:t>Normal inspiration-expiration ratio at rest &amp; while asleep(time)- 1: 2 or less ( insp. Is active&amp; </a:t>
            </a:r>
            <a:r>
              <a:rPr lang="en-US" dirty="0" err="1" smtClean="0"/>
              <a:t>expi</a:t>
            </a:r>
            <a:r>
              <a:rPr lang="en-US" dirty="0" smtClean="0"/>
              <a:t>. Is passive &amp;  </a:t>
            </a:r>
            <a:r>
              <a:rPr lang="en-US" dirty="0" err="1" smtClean="0"/>
              <a:t>longertime</a:t>
            </a:r>
            <a:r>
              <a:rPr lang="en-US" dirty="0" smtClean="0"/>
              <a:t>)</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Respiratory Diseases</a:t>
            </a:r>
            <a:endParaRPr lang="en-US" dirty="0"/>
          </a:p>
        </p:txBody>
      </p:sp>
      <p:sp>
        <p:nvSpPr>
          <p:cNvPr id="3" name="Content Placeholder 2"/>
          <p:cNvSpPr>
            <a:spLocks noGrp="1"/>
          </p:cNvSpPr>
          <p:nvPr>
            <p:ph idx="1"/>
          </p:nvPr>
        </p:nvSpPr>
        <p:spPr/>
        <p:txBody>
          <a:bodyPr/>
          <a:lstStyle/>
          <a:p>
            <a:pPr>
              <a:defRPr/>
            </a:pPr>
            <a:r>
              <a:rPr lang="en-US" dirty="0"/>
              <a:t>Common cold</a:t>
            </a:r>
          </a:p>
          <a:p>
            <a:pPr>
              <a:defRPr/>
            </a:pPr>
            <a:r>
              <a:rPr lang="en-US" dirty="0"/>
              <a:t>Sinusitis</a:t>
            </a:r>
          </a:p>
          <a:p>
            <a:pPr>
              <a:defRPr/>
            </a:pPr>
            <a:r>
              <a:rPr lang="en-US" dirty="0"/>
              <a:t>Nasal polyps</a:t>
            </a:r>
          </a:p>
          <a:p>
            <a:pPr>
              <a:defRPr/>
            </a:pPr>
            <a:r>
              <a:rPr lang="en-US" dirty="0"/>
              <a:t>Snoring and obstructive sleep apnea</a:t>
            </a:r>
          </a:p>
          <a:p>
            <a:pPr>
              <a:defRPr/>
            </a:pPr>
            <a:r>
              <a:rPr lang="en-US" sz="2800" dirty="0"/>
              <a:t>Hay Fever (seasonal allergic rhinitis)</a:t>
            </a:r>
          </a:p>
          <a:p>
            <a:pPr>
              <a:defRPr/>
            </a:pPr>
            <a:r>
              <a:rPr lang="en-US" dirty="0"/>
              <a:t>Tonsillitis, </a:t>
            </a:r>
            <a:r>
              <a:rPr lang="en-US" dirty="0" err="1"/>
              <a:t>pharyngitis</a:t>
            </a:r>
            <a:r>
              <a:rPr lang="en-US" dirty="0"/>
              <a:t>, laryngitis</a:t>
            </a:r>
          </a:p>
          <a:p>
            <a:pPr>
              <a:defRPr/>
            </a:pPr>
            <a:r>
              <a:rPr lang="en-US" dirty="0"/>
              <a:t>Influenza</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CHEST INJURIES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Due to accidents</a:t>
            </a:r>
          </a:p>
          <a:p>
            <a:r>
              <a:rPr lang="en-US" dirty="0" smtClean="0"/>
              <a:t>Associate with other injuries.</a:t>
            </a:r>
          </a:p>
          <a:p>
            <a:r>
              <a:rPr lang="en-US" dirty="0" smtClean="0"/>
              <a:t>2 types- crushed injuries, wounds</a:t>
            </a:r>
          </a:p>
          <a:p>
            <a:pPr>
              <a:buNone/>
            </a:pPr>
            <a:r>
              <a:rPr lang="en-US" dirty="0" smtClean="0"/>
              <a:t>Initial management;</a:t>
            </a:r>
          </a:p>
          <a:p>
            <a:pPr>
              <a:buNone/>
            </a:pPr>
            <a:r>
              <a:rPr lang="en-US" dirty="0" smtClean="0"/>
              <a:t>              - death due to hypoxemia, </a:t>
            </a:r>
            <a:r>
              <a:rPr lang="en-US" dirty="0" err="1" smtClean="0"/>
              <a:t>hypovolemia</a:t>
            </a:r>
            <a:r>
              <a:rPr lang="en-US" dirty="0" smtClean="0"/>
              <a:t>&amp; </a:t>
            </a:r>
            <a:r>
              <a:rPr lang="en-US" dirty="0" err="1" smtClean="0"/>
              <a:t>tamponade</a:t>
            </a:r>
            <a:endParaRPr lang="en-US" dirty="0" smtClean="0"/>
          </a:p>
          <a:p>
            <a:pPr>
              <a:buNone/>
            </a:pPr>
            <a:r>
              <a:rPr lang="en-US" dirty="0" smtClean="0"/>
              <a:t>                - </a:t>
            </a:r>
            <a:r>
              <a:rPr lang="en-US" dirty="0" err="1" smtClean="0"/>
              <a:t>resuscitaion</a:t>
            </a:r>
            <a:r>
              <a:rPr lang="en-US" dirty="0" smtClean="0"/>
              <a:t> by securing the airway, breathing , circulatory volume.</a:t>
            </a:r>
          </a:p>
          <a:p>
            <a:pPr>
              <a:buNone/>
            </a:pPr>
            <a:r>
              <a:rPr lang="en-US" dirty="0" smtClean="0"/>
              <a:t>                -  blood &amp; secretions are removed from the </a:t>
            </a:r>
            <a:r>
              <a:rPr lang="en-US" dirty="0" err="1" smtClean="0"/>
              <a:t>oropharynx</a:t>
            </a:r>
            <a:r>
              <a:rPr lang="en-US" dirty="0" smtClean="0"/>
              <a:t> by suction.</a:t>
            </a:r>
          </a:p>
          <a:p>
            <a:pPr>
              <a:buNone/>
            </a:pPr>
            <a:r>
              <a:rPr lang="en-US" dirty="0" smtClean="0"/>
              <a:t>                  - tracheal intubation if necessary</a:t>
            </a:r>
          </a:p>
          <a:p>
            <a:pPr>
              <a:buNone/>
            </a:pPr>
            <a:r>
              <a:rPr lang="en-US" dirty="0" smtClean="0"/>
              <a:t>                  - inspection of chest wall – pattern of breathing, trauma, structural </a:t>
            </a:r>
            <a:r>
              <a:rPr lang="en-US" dirty="0" err="1" smtClean="0"/>
              <a:t>deffects</a:t>
            </a:r>
            <a:r>
              <a:rPr lang="en-US" dirty="0" smtClean="0"/>
              <a:t>, movement, auscultation , percussion.</a:t>
            </a:r>
          </a:p>
          <a:p>
            <a:pPr>
              <a:buNone/>
            </a:pPr>
            <a:r>
              <a:rPr lang="en-US" dirty="0" smtClean="0"/>
              <a:t>       x-ray chest taken.</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chest wall injury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Simple rib fracture</a:t>
            </a:r>
          </a:p>
          <a:p>
            <a:r>
              <a:rPr lang="en-US" dirty="0" smtClean="0"/>
              <a:t>Several adjacent rib fractures- </a:t>
            </a:r>
            <a:r>
              <a:rPr lang="en-US" dirty="0" err="1" smtClean="0"/>
              <a:t>flial</a:t>
            </a:r>
            <a:r>
              <a:rPr lang="en-US" dirty="0" smtClean="0"/>
              <a:t> chest/ stove in chest</a:t>
            </a:r>
          </a:p>
          <a:p>
            <a:r>
              <a:rPr lang="en-US" dirty="0" smtClean="0"/>
              <a:t>First rib fracture is serious&amp; associated with head , neck, great vessels injury.</a:t>
            </a:r>
          </a:p>
          <a:p>
            <a:r>
              <a:rPr lang="en-US" dirty="0" smtClean="0"/>
              <a:t> lower rib fracture associated with injury to abdominal viscera</a:t>
            </a:r>
          </a:p>
          <a:p>
            <a:r>
              <a:rPr lang="en-US" dirty="0" smtClean="0"/>
              <a:t>Fracture of sternum very painful, risk of myocardial damage- ECG, cardiac enzyme monitoring required.</a:t>
            </a:r>
          </a:p>
          <a:p>
            <a:r>
              <a:rPr lang="en-US" dirty="0" err="1" smtClean="0"/>
              <a:t>Vertibra</a:t>
            </a:r>
            <a:r>
              <a:rPr lang="en-US" dirty="0" smtClean="0"/>
              <a:t>- commonly cervical spine.</a:t>
            </a:r>
          </a:p>
          <a:p>
            <a:endParaRPr lang="en-US" dirty="0" smtClean="0"/>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s_respir">
            <a:hlinkClick r:id="rId2"/>
          </p:cNvPr>
          <p:cNvPicPr>
            <a:picLocks noGrp="1" noChangeAspect="1" noChangeArrowheads="1"/>
          </p:cNvPicPr>
          <p:nvPr>
            <p:ph idx="1"/>
          </p:nvPr>
        </p:nvPicPr>
        <p:blipFill>
          <a:blip r:embed="rId3"/>
          <a:srcRect/>
          <a:stretch>
            <a:fillRect/>
          </a:stretch>
        </p:blipFill>
        <p:spPr bwMode="auto">
          <a:xfrm>
            <a:off x="304800" y="609600"/>
            <a:ext cx="8001000" cy="5516563"/>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chest  injury</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Pleura ; </a:t>
            </a:r>
          </a:p>
          <a:p>
            <a:pPr>
              <a:buNone/>
            </a:pPr>
            <a:r>
              <a:rPr lang="en-US" dirty="0" smtClean="0"/>
              <a:t>Visceral pleura injury- </a:t>
            </a:r>
            <a:r>
              <a:rPr lang="en-US" b="1" dirty="0" err="1" smtClean="0"/>
              <a:t>Pneumothorax</a:t>
            </a:r>
            <a:endParaRPr lang="en-US" b="1" dirty="0" smtClean="0"/>
          </a:p>
          <a:p>
            <a:r>
              <a:rPr lang="en-US" dirty="0" smtClean="0"/>
              <a:t>Increased pressure in the airway causes- </a:t>
            </a:r>
            <a:r>
              <a:rPr lang="en-US" b="1" dirty="0" smtClean="0"/>
              <a:t>tension </a:t>
            </a:r>
            <a:r>
              <a:rPr lang="en-US" b="1" dirty="0" err="1" smtClean="0"/>
              <a:t>pneumothorax</a:t>
            </a:r>
            <a:r>
              <a:rPr lang="en-US" b="1" dirty="0" smtClean="0"/>
              <a:t>.</a:t>
            </a:r>
          </a:p>
          <a:p>
            <a:r>
              <a:rPr lang="en-US" dirty="0" err="1" smtClean="0"/>
              <a:t>Errect</a:t>
            </a:r>
            <a:r>
              <a:rPr lang="en-US" dirty="0" smtClean="0"/>
              <a:t> chest X-ray for diagnosis.</a:t>
            </a:r>
          </a:p>
          <a:p>
            <a:r>
              <a:rPr lang="en-US" b="1" dirty="0" smtClean="0"/>
              <a:t>Traumatic </a:t>
            </a:r>
            <a:r>
              <a:rPr lang="en-US" b="1" dirty="0" err="1" smtClean="0"/>
              <a:t>pneumothorax</a:t>
            </a:r>
            <a:r>
              <a:rPr lang="en-US" b="1" dirty="0" smtClean="0"/>
              <a:t> </a:t>
            </a:r>
            <a:r>
              <a:rPr lang="en-US" dirty="0" smtClean="0"/>
              <a:t>;Air leaks from damaged lung or air reaches the pleural cavity through a wound in the chest wall, requires drainage.</a:t>
            </a:r>
          </a:p>
          <a:p>
            <a:pPr>
              <a:buNone/>
            </a:pPr>
            <a:r>
              <a:rPr lang="en-US" b="1" dirty="0" err="1" smtClean="0"/>
              <a:t>Pneumothorax</a:t>
            </a:r>
            <a:r>
              <a:rPr lang="en-US" b="1" dirty="0" smtClean="0"/>
              <a:t> findings  </a:t>
            </a:r>
            <a:r>
              <a:rPr lang="en-US" dirty="0" smtClean="0"/>
              <a:t>– decreased chest movements of affected side with a hyper resonant percussion note, trachea pushed over to the opposite side, reduced breath sounds.</a:t>
            </a:r>
          </a:p>
          <a:p>
            <a:pPr>
              <a:buNone/>
            </a:pPr>
            <a:r>
              <a:rPr lang="en-US" b="1" dirty="0" smtClean="0"/>
              <a:t> Traumatic </a:t>
            </a:r>
            <a:r>
              <a:rPr lang="en-US" b="1" dirty="0" err="1" smtClean="0"/>
              <a:t>haemothorax</a:t>
            </a:r>
            <a:r>
              <a:rPr lang="en-US" b="1" dirty="0" smtClean="0"/>
              <a:t>-   </a:t>
            </a:r>
            <a:r>
              <a:rPr lang="en-US" dirty="0" smtClean="0"/>
              <a:t>blood collects in the pleural </a:t>
            </a:r>
            <a:r>
              <a:rPr lang="en-US" dirty="0" err="1" smtClean="0"/>
              <a:t>cavity.drainage</a:t>
            </a:r>
            <a:r>
              <a:rPr lang="en-US" dirty="0" smtClean="0"/>
              <a:t> is the </a:t>
            </a:r>
            <a:r>
              <a:rPr lang="en-US" dirty="0" err="1" smtClean="0"/>
              <a:t>Tt</a:t>
            </a:r>
            <a:r>
              <a:rPr lang="en-US" dirty="0" smtClean="0"/>
              <a:t>. If left </a:t>
            </a:r>
            <a:r>
              <a:rPr lang="en-US" dirty="0" err="1" smtClean="0"/>
              <a:t>fibrothorax</a:t>
            </a:r>
            <a:r>
              <a:rPr lang="en-US" dirty="0" smtClean="0"/>
              <a:t> will results  </a:t>
            </a:r>
            <a:r>
              <a:rPr lang="en-US" dirty="0" err="1" smtClean="0"/>
              <a:t>thoracotomy</a:t>
            </a:r>
            <a:r>
              <a:rPr lang="en-US" dirty="0" smtClean="0"/>
              <a:t> is necessary.</a:t>
            </a:r>
          </a:p>
          <a:p>
            <a:pPr>
              <a:buNone/>
            </a:pP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chest  injury</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Lung parenchyma </a:t>
            </a:r>
            <a:r>
              <a:rPr lang="en-US" dirty="0" smtClean="0"/>
              <a:t>– </a:t>
            </a:r>
            <a:r>
              <a:rPr lang="en-US" dirty="0" err="1" smtClean="0"/>
              <a:t>persistant</a:t>
            </a:r>
            <a:r>
              <a:rPr lang="en-US" dirty="0" smtClean="0"/>
              <a:t> air leak require </a:t>
            </a:r>
            <a:r>
              <a:rPr lang="en-US" dirty="0" err="1" smtClean="0"/>
              <a:t>thoracotomy.prevent</a:t>
            </a:r>
            <a:r>
              <a:rPr lang="en-US" dirty="0" smtClean="0"/>
              <a:t> infection.</a:t>
            </a:r>
          </a:p>
          <a:p>
            <a:r>
              <a:rPr lang="en-US" b="1" dirty="0" smtClean="0"/>
              <a:t>Major bronchi- </a:t>
            </a:r>
            <a:r>
              <a:rPr lang="en-US" dirty="0" smtClean="0"/>
              <a:t>serious, surgical emphysema, </a:t>
            </a:r>
            <a:r>
              <a:rPr lang="en-US" dirty="0" err="1" smtClean="0"/>
              <a:t>haemoptysis</a:t>
            </a:r>
            <a:r>
              <a:rPr lang="en-US" dirty="0" smtClean="0"/>
              <a:t>, </a:t>
            </a:r>
            <a:r>
              <a:rPr lang="en-US" dirty="0" err="1" smtClean="0"/>
              <a:t>pneumothorax</a:t>
            </a:r>
            <a:r>
              <a:rPr lang="en-US" dirty="0" smtClean="0"/>
              <a:t>- chest drainage .</a:t>
            </a:r>
          </a:p>
          <a:p>
            <a:r>
              <a:rPr lang="en-US" b="1" dirty="0" smtClean="0"/>
              <a:t>Trachea injury-  </a:t>
            </a:r>
            <a:r>
              <a:rPr lang="en-US" dirty="0" smtClean="0"/>
              <a:t>hoarseness, </a:t>
            </a:r>
            <a:r>
              <a:rPr lang="en-US" dirty="0" err="1" smtClean="0"/>
              <a:t>dyspnoea</a:t>
            </a:r>
            <a:r>
              <a:rPr lang="en-US" dirty="0" smtClean="0"/>
              <a:t>, surgical emphysema. </a:t>
            </a:r>
            <a:r>
              <a:rPr lang="en-US" dirty="0" err="1" smtClean="0"/>
              <a:t>Tt</a:t>
            </a:r>
            <a:r>
              <a:rPr lang="en-US" dirty="0" smtClean="0"/>
              <a:t> . Exploration &amp; repair.</a:t>
            </a:r>
          </a:p>
          <a:p>
            <a:r>
              <a:rPr lang="en-US" b="1" dirty="0" smtClean="0"/>
              <a:t>Diaphragmatic rupture</a:t>
            </a:r>
            <a:r>
              <a:rPr lang="en-US" dirty="0" smtClean="0"/>
              <a:t>; due to blunt abdominal trauma with closed glottis. Sudden rise in intra abdominal pressure  causes injury to the weakest part of abdominal wall , commonly left </a:t>
            </a:r>
            <a:r>
              <a:rPr lang="en-US" dirty="0" err="1" smtClean="0"/>
              <a:t>hemidiaphragm</a:t>
            </a:r>
            <a:r>
              <a:rPr lang="en-US" dirty="0" smtClean="0"/>
              <a:t>.</a:t>
            </a:r>
          </a:p>
          <a:p>
            <a:pPr>
              <a:buNone/>
            </a:pPr>
            <a:r>
              <a:rPr lang="en-US" dirty="0" smtClean="0"/>
              <a:t>     Colon, Stomach may </a:t>
            </a:r>
            <a:r>
              <a:rPr lang="en-US" dirty="0" err="1" smtClean="0"/>
              <a:t>herniate</a:t>
            </a:r>
            <a:r>
              <a:rPr lang="en-US" dirty="0" smtClean="0"/>
              <a:t> in to thorax displacing the lung.  </a:t>
            </a:r>
          </a:p>
          <a:p>
            <a:pPr>
              <a:buNone/>
            </a:pPr>
            <a:r>
              <a:rPr lang="en-US" dirty="0" smtClean="0"/>
              <a:t>     Bowel sounds may be heard in the chest.</a:t>
            </a:r>
          </a:p>
          <a:p>
            <a:pPr>
              <a:buNone/>
            </a:pPr>
            <a:r>
              <a:rPr lang="en-US" dirty="0" smtClean="0"/>
              <a:t>    Chest X-ray – Bowel gas in the lung fields.</a:t>
            </a:r>
          </a:p>
          <a:p>
            <a:pPr>
              <a:buNone/>
            </a:pPr>
            <a:r>
              <a:rPr lang="en-US" dirty="0" smtClean="0"/>
              <a:t>    Contrast studies for diagnosis.</a:t>
            </a:r>
          </a:p>
          <a:p>
            <a:pPr>
              <a:buNone/>
            </a:pPr>
            <a:r>
              <a:rPr lang="en-US" dirty="0" smtClean="0"/>
              <a:t>    </a:t>
            </a:r>
            <a:r>
              <a:rPr lang="en-US" dirty="0" err="1" smtClean="0"/>
              <a:t>Tt</a:t>
            </a:r>
            <a:r>
              <a:rPr lang="en-US" dirty="0" smtClean="0"/>
              <a:t>. – </a:t>
            </a:r>
            <a:r>
              <a:rPr lang="en-US" dirty="0" err="1" smtClean="0"/>
              <a:t>thoracotomy</a:t>
            </a:r>
            <a:r>
              <a:rPr lang="en-US" dirty="0" smtClean="0"/>
              <a:t> &amp; repair.</a:t>
            </a:r>
          </a:p>
          <a:p>
            <a:pPr>
              <a:buNone/>
            </a:pP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chest  injury</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Cardiac injury </a:t>
            </a:r>
            <a:r>
              <a:rPr lang="en-US" dirty="0" smtClean="0"/>
              <a:t>– myocardium injury in sternum fracture.</a:t>
            </a:r>
          </a:p>
          <a:p>
            <a:r>
              <a:rPr lang="en-US" dirty="0" smtClean="0"/>
              <a:t>ECG &amp; cardiac enzyme monitoring.</a:t>
            </a:r>
          </a:p>
          <a:p>
            <a:r>
              <a:rPr lang="en-US" dirty="0" err="1" smtClean="0"/>
              <a:t>Tt</a:t>
            </a:r>
            <a:r>
              <a:rPr lang="en-US" dirty="0" smtClean="0"/>
              <a:t>. with full monitoring &amp; resuscitation.</a:t>
            </a:r>
          </a:p>
          <a:p>
            <a:pPr>
              <a:buNone/>
            </a:pPr>
            <a:r>
              <a:rPr lang="en-US" b="1" dirty="0" smtClean="0"/>
              <a:t> Aorta  </a:t>
            </a:r>
            <a:r>
              <a:rPr lang="en-US" dirty="0" smtClean="0"/>
              <a:t>- </a:t>
            </a:r>
            <a:r>
              <a:rPr lang="en-US" dirty="0" err="1" smtClean="0"/>
              <a:t>aortography</a:t>
            </a:r>
            <a:r>
              <a:rPr lang="en-US" dirty="0" smtClean="0"/>
              <a:t> is the investigation, CT unhelpful. </a:t>
            </a:r>
            <a:r>
              <a:rPr lang="en-US" dirty="0" err="1" smtClean="0"/>
              <a:t>Tt.urgent</a:t>
            </a:r>
            <a:r>
              <a:rPr lang="en-US" dirty="0" smtClean="0"/>
              <a:t> exploration via left </a:t>
            </a:r>
            <a:r>
              <a:rPr lang="en-US" dirty="0" err="1" smtClean="0"/>
              <a:t>thoracotomy</a:t>
            </a:r>
            <a:r>
              <a:rPr lang="en-US" dirty="0" smtClean="0"/>
              <a:t> through 4</a:t>
            </a:r>
            <a:r>
              <a:rPr lang="en-US" baseline="30000" dirty="0" smtClean="0"/>
              <a:t>th</a:t>
            </a:r>
            <a:r>
              <a:rPr lang="en-US" dirty="0" smtClean="0"/>
              <a:t> </a:t>
            </a:r>
            <a:r>
              <a:rPr lang="en-US" dirty="0" err="1" smtClean="0"/>
              <a:t>intercostal</a:t>
            </a:r>
            <a:r>
              <a:rPr lang="en-US" dirty="0" smtClean="0"/>
              <a:t> space. Aorta is repaired by direct suture or interposition of graft.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DISEASES OF CHEST WALL</a:t>
            </a:r>
            <a:endParaRPr lang="en-US" dirty="0"/>
          </a:p>
        </p:txBody>
      </p:sp>
      <p:sp>
        <p:nvSpPr>
          <p:cNvPr id="3" name="Content Placeholder 2"/>
          <p:cNvSpPr>
            <a:spLocks noGrp="1"/>
          </p:cNvSpPr>
          <p:nvPr>
            <p:ph idx="1"/>
          </p:nvPr>
        </p:nvSpPr>
        <p:spPr/>
        <p:txBody>
          <a:bodyPr>
            <a:normAutofit fontScale="77500" lnSpcReduction="20000"/>
          </a:bodyPr>
          <a:lstStyle/>
          <a:p>
            <a:r>
              <a:rPr lang="en-US" b="1" dirty="0" err="1" smtClean="0"/>
              <a:t>Kyphoscoliosis</a:t>
            </a:r>
            <a:endParaRPr lang="en-US" b="1" dirty="0" smtClean="0"/>
          </a:p>
          <a:p>
            <a:r>
              <a:rPr lang="en-US" b="1" dirty="0" err="1" smtClean="0"/>
              <a:t>Tietze’s</a:t>
            </a:r>
            <a:r>
              <a:rPr lang="en-US" b="1" dirty="0" smtClean="0"/>
              <a:t> disease- </a:t>
            </a:r>
            <a:r>
              <a:rPr lang="en-US" dirty="0" smtClean="0"/>
              <a:t>painful non </a:t>
            </a:r>
            <a:r>
              <a:rPr lang="en-US" dirty="0" err="1" smtClean="0"/>
              <a:t>suppurative</a:t>
            </a:r>
            <a:r>
              <a:rPr lang="en-US" dirty="0" smtClean="0"/>
              <a:t> swelling of the 2</a:t>
            </a:r>
            <a:r>
              <a:rPr lang="en-US" baseline="30000" dirty="0" smtClean="0"/>
              <a:t>nd</a:t>
            </a:r>
            <a:r>
              <a:rPr lang="en-US" dirty="0" smtClean="0"/>
              <a:t> or 3</a:t>
            </a:r>
            <a:r>
              <a:rPr lang="en-US" baseline="30000" dirty="0" smtClean="0"/>
              <a:t>rd</a:t>
            </a:r>
            <a:r>
              <a:rPr lang="en-US" dirty="0" smtClean="0"/>
              <a:t> costal cartilage associated with </a:t>
            </a:r>
            <a:r>
              <a:rPr lang="en-US" dirty="0" err="1" smtClean="0"/>
              <a:t>kyphoscoliosis</a:t>
            </a:r>
            <a:r>
              <a:rPr lang="en-US" dirty="0" smtClean="0"/>
              <a:t>.</a:t>
            </a:r>
          </a:p>
          <a:p>
            <a:r>
              <a:rPr lang="en-US" b="1" dirty="0" smtClean="0"/>
              <a:t>Funnel chest(</a:t>
            </a:r>
            <a:r>
              <a:rPr lang="en-US" b="1" dirty="0" err="1" smtClean="0"/>
              <a:t>pectus</a:t>
            </a:r>
            <a:r>
              <a:rPr lang="en-US" b="1" dirty="0" smtClean="0"/>
              <a:t> </a:t>
            </a:r>
            <a:r>
              <a:rPr lang="en-US" dirty="0" err="1" smtClean="0"/>
              <a:t>excavatum</a:t>
            </a:r>
            <a:r>
              <a:rPr lang="en-US" dirty="0" smtClean="0"/>
              <a:t>)- Depression of the body of sternum &amp; </a:t>
            </a:r>
            <a:r>
              <a:rPr lang="en-US" dirty="0" err="1" smtClean="0"/>
              <a:t>xyphoid</a:t>
            </a:r>
            <a:r>
              <a:rPr lang="en-US" dirty="0" smtClean="0"/>
              <a:t> process with an inward curving of costal cartilages &amp; adjacent ribs.</a:t>
            </a:r>
          </a:p>
          <a:p>
            <a:r>
              <a:rPr lang="en-US" b="1" dirty="0" smtClean="0"/>
              <a:t>Pigeon chest(</a:t>
            </a:r>
            <a:r>
              <a:rPr lang="en-US" b="1" dirty="0" err="1" smtClean="0"/>
              <a:t>pectuscarinatum</a:t>
            </a:r>
            <a:r>
              <a:rPr lang="en-US" dirty="0" smtClean="0"/>
              <a:t>)- sternum is elevated above the level of ribs.</a:t>
            </a:r>
          </a:p>
          <a:p>
            <a:r>
              <a:rPr lang="en-US" b="1" dirty="0" smtClean="0"/>
              <a:t>Cervical rib </a:t>
            </a:r>
            <a:r>
              <a:rPr lang="en-US" dirty="0" smtClean="0"/>
              <a:t>– fibrous band originating from the 7</a:t>
            </a:r>
            <a:r>
              <a:rPr lang="en-US" baseline="30000" dirty="0" smtClean="0"/>
              <a:t>th</a:t>
            </a:r>
            <a:r>
              <a:rPr lang="en-US" dirty="0" smtClean="0"/>
              <a:t> cervical </a:t>
            </a:r>
            <a:r>
              <a:rPr lang="en-US" dirty="0" err="1" smtClean="0"/>
              <a:t>vertibra</a:t>
            </a:r>
            <a:r>
              <a:rPr lang="en-US" dirty="0" smtClean="0"/>
              <a:t> &amp; inserting on the 1</a:t>
            </a:r>
            <a:r>
              <a:rPr lang="en-US" baseline="30000" dirty="0" smtClean="0"/>
              <a:t>st</a:t>
            </a:r>
            <a:r>
              <a:rPr lang="en-US" dirty="0" smtClean="0"/>
              <a:t> thoracic </a:t>
            </a:r>
            <a:r>
              <a:rPr lang="en-US" dirty="0" err="1" smtClean="0"/>
              <a:t>rib.compression</a:t>
            </a:r>
            <a:r>
              <a:rPr lang="en-US" dirty="0" smtClean="0"/>
              <a:t> on the </a:t>
            </a:r>
            <a:r>
              <a:rPr lang="en-US" dirty="0" err="1" smtClean="0"/>
              <a:t>subclavian</a:t>
            </a:r>
            <a:r>
              <a:rPr lang="en-US" dirty="0" smtClean="0"/>
              <a:t> artery &amp; brachial plexus causes symptoms.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chest X- ray- PA </a:t>
            </a:r>
            <a:r>
              <a:rPr lang="en-US" dirty="0" err="1" smtClean="0"/>
              <a:t>veiw</a:t>
            </a:r>
            <a:endParaRPr lang="en-US" dirty="0"/>
          </a:p>
        </p:txBody>
      </p:sp>
      <p:pic>
        <p:nvPicPr>
          <p:cNvPr id="2050" name="Picture 2" descr="C:\Users\WINDOWS\Documents\Normal_posteroanterior_(PA)_chest_radiograph_(X-ray).jpg"/>
          <p:cNvPicPr>
            <a:picLocks noGrp="1" noChangeAspect="1" noChangeArrowheads="1"/>
          </p:cNvPicPr>
          <p:nvPr>
            <p:ph idx="1"/>
          </p:nvPr>
        </p:nvPicPr>
        <p:blipFill>
          <a:blip r:embed="rId2" cstate="print"/>
          <a:srcRect/>
          <a:stretch>
            <a:fillRect/>
          </a:stretch>
        </p:blipFill>
        <p:spPr bwMode="auto">
          <a:xfrm>
            <a:off x="2594070" y="1600200"/>
            <a:ext cx="3955860" cy="4525963"/>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of pleura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b="1" dirty="0" err="1" smtClean="0"/>
              <a:t>Pneumothorax</a:t>
            </a:r>
            <a:r>
              <a:rPr lang="en-US" dirty="0" smtClean="0"/>
              <a:t> ;</a:t>
            </a:r>
          </a:p>
          <a:p>
            <a:r>
              <a:rPr lang="en-US" dirty="0" smtClean="0"/>
              <a:t>Presence of air between the layers of pleural cavity.</a:t>
            </a:r>
          </a:p>
          <a:p>
            <a:r>
              <a:rPr lang="en-US" dirty="0" smtClean="0"/>
              <a:t>Air along with serous fluid-</a:t>
            </a:r>
            <a:r>
              <a:rPr lang="en-US" dirty="0" err="1" smtClean="0"/>
              <a:t>Hydropneumothor</a:t>
            </a:r>
            <a:r>
              <a:rPr lang="en-US" dirty="0" smtClean="0"/>
              <a:t>.</a:t>
            </a:r>
          </a:p>
          <a:p>
            <a:r>
              <a:rPr lang="en-US" dirty="0" smtClean="0"/>
              <a:t>Air with pus- </a:t>
            </a:r>
            <a:r>
              <a:rPr lang="en-US" dirty="0" err="1" smtClean="0"/>
              <a:t>Pyopneumothorax</a:t>
            </a:r>
            <a:r>
              <a:rPr lang="en-US" dirty="0" smtClean="0"/>
              <a:t> </a:t>
            </a:r>
          </a:p>
          <a:p>
            <a:r>
              <a:rPr lang="en-US" dirty="0" smtClean="0"/>
              <a:t>With blood – </a:t>
            </a:r>
            <a:r>
              <a:rPr lang="en-US" dirty="0" err="1" smtClean="0"/>
              <a:t>haemopneumothorax</a:t>
            </a:r>
            <a:endParaRPr lang="en-US" dirty="0" smtClean="0"/>
          </a:p>
          <a:p>
            <a:r>
              <a:rPr lang="en-US" dirty="0" smtClean="0"/>
              <a:t>Air artificially introduced – artificial P.T</a:t>
            </a:r>
          </a:p>
          <a:p>
            <a:r>
              <a:rPr lang="en-US" dirty="0" smtClean="0"/>
              <a:t>Associated with trauma- traumatic P.T</a:t>
            </a:r>
          </a:p>
          <a:p>
            <a:r>
              <a:rPr lang="en-US" dirty="0" smtClean="0"/>
              <a:t>Air appear with out any cause-  </a:t>
            </a:r>
            <a:r>
              <a:rPr lang="en-US" dirty="0" err="1" smtClean="0"/>
              <a:t>SpontaneousP.T</a:t>
            </a:r>
            <a:r>
              <a:rPr lang="en-US" dirty="0" smtClean="0"/>
              <a: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Pneumothorax</a:t>
            </a:r>
            <a:r>
              <a:rPr lang="en-US" dirty="0" smtClean="0"/>
              <a:t> </a:t>
            </a:r>
            <a:endParaRPr lang="en-US" dirty="0"/>
          </a:p>
        </p:txBody>
      </p:sp>
      <p:sp>
        <p:nvSpPr>
          <p:cNvPr id="3" name="Content Placeholder 2"/>
          <p:cNvSpPr>
            <a:spLocks noGrp="1"/>
          </p:cNvSpPr>
          <p:nvPr>
            <p:ph idx="1"/>
          </p:nvPr>
        </p:nvSpPr>
        <p:spPr/>
        <p:txBody>
          <a:bodyPr/>
          <a:lstStyle/>
          <a:p>
            <a:pPr>
              <a:buNone/>
            </a:pPr>
            <a:r>
              <a:rPr lang="en-US" b="1" dirty="0" smtClean="0"/>
              <a:t>Physical signs;</a:t>
            </a:r>
          </a:p>
          <a:p>
            <a:r>
              <a:rPr lang="en-US" dirty="0" smtClean="0"/>
              <a:t>Hyper resonant percussion note.</a:t>
            </a:r>
          </a:p>
          <a:p>
            <a:r>
              <a:rPr lang="en-US" dirty="0" smtClean="0"/>
              <a:t>Absence of breath sounds.</a:t>
            </a:r>
          </a:p>
          <a:p>
            <a:r>
              <a:rPr lang="en-US" dirty="0" smtClean="0"/>
              <a:t>Trachea may be deviated to opposite side.</a:t>
            </a:r>
          </a:p>
          <a:p>
            <a:r>
              <a:rPr lang="en-US" dirty="0" smtClean="0"/>
              <a:t>V.F&amp;V.R diminished.</a:t>
            </a:r>
          </a:p>
          <a:p>
            <a:r>
              <a:rPr lang="en-US" dirty="0" smtClean="0"/>
              <a:t>X-ray shows – </a:t>
            </a:r>
            <a:r>
              <a:rPr lang="en-US" dirty="0" err="1" smtClean="0"/>
              <a:t>transluscency</a:t>
            </a:r>
            <a:r>
              <a:rPr lang="en-US" dirty="0" smtClean="0"/>
              <a:t> on the affected side with absence of lung markings, edge of the collapsed lung visible.</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Pneumothorax</a:t>
            </a:r>
            <a:r>
              <a:rPr lang="en-US" dirty="0" smtClean="0"/>
              <a:t> </a:t>
            </a:r>
            <a:br>
              <a:rPr lang="en-US" dirty="0" smtClean="0"/>
            </a:br>
            <a:r>
              <a:rPr lang="en-US" dirty="0" smtClean="0"/>
              <a:t>right normal lung, left collapsed lung</a:t>
            </a:r>
            <a:endParaRPr lang="en-US" dirty="0"/>
          </a:p>
        </p:txBody>
      </p:sp>
      <p:pic>
        <p:nvPicPr>
          <p:cNvPr id="4" name="Content Placeholder 3" descr="C:\Users\WINDOWS\Documents\images.jpg"/>
          <p:cNvPicPr>
            <a:picLocks noGrp="1" noChangeAspect="1" noChangeArrowheads="1"/>
          </p:cNvPicPr>
          <p:nvPr>
            <p:ph idx="1"/>
          </p:nvPr>
        </p:nvPicPr>
        <p:blipFill>
          <a:blip r:embed="rId2"/>
          <a:srcRect/>
          <a:stretch>
            <a:fillRect/>
          </a:stretch>
        </p:blipFill>
        <p:spPr bwMode="auto">
          <a:xfrm>
            <a:off x="1752600" y="1676400"/>
            <a:ext cx="4953000" cy="42672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Pneumothorax</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Spontaneous P.T- </a:t>
            </a:r>
            <a:r>
              <a:rPr lang="en-US" dirty="0" smtClean="0"/>
              <a:t>2types </a:t>
            </a:r>
          </a:p>
          <a:p>
            <a:pPr>
              <a:buNone/>
            </a:pPr>
            <a:r>
              <a:rPr lang="en-US" b="1" dirty="0" smtClean="0"/>
              <a:t>Primary</a:t>
            </a:r>
            <a:r>
              <a:rPr lang="en-US" dirty="0" smtClean="0"/>
              <a:t>- young people, due to leak from small blebs, </a:t>
            </a:r>
            <a:r>
              <a:rPr lang="en-US" dirty="0" err="1" smtClean="0"/>
              <a:t>vescicles</a:t>
            </a:r>
            <a:r>
              <a:rPr lang="en-US" dirty="0" smtClean="0"/>
              <a:t> or </a:t>
            </a:r>
            <a:r>
              <a:rPr lang="en-US" dirty="0" err="1" smtClean="0"/>
              <a:t>bullae</a:t>
            </a:r>
            <a:r>
              <a:rPr lang="en-US" dirty="0" smtClean="0"/>
              <a:t>.</a:t>
            </a:r>
          </a:p>
          <a:p>
            <a:r>
              <a:rPr lang="en-US" dirty="0" smtClean="0"/>
              <a:t>May be </a:t>
            </a:r>
            <a:r>
              <a:rPr lang="en-US" dirty="0" err="1" smtClean="0"/>
              <a:t>pedunculated</a:t>
            </a:r>
            <a:r>
              <a:rPr lang="en-US" dirty="0" smtClean="0"/>
              <a:t>.</a:t>
            </a:r>
          </a:p>
          <a:p>
            <a:r>
              <a:rPr lang="en-US" dirty="0" smtClean="0"/>
              <a:t>Typically at the apex of upper L or on the upper border of lower or middle lobes.</a:t>
            </a:r>
          </a:p>
          <a:p>
            <a:r>
              <a:rPr lang="en-US" dirty="0" smtClean="0"/>
              <a:t>Presents as sharp </a:t>
            </a:r>
            <a:r>
              <a:rPr lang="en-US" dirty="0" err="1" smtClean="0"/>
              <a:t>pleuritic</a:t>
            </a:r>
            <a:r>
              <a:rPr lang="en-US" dirty="0" smtClean="0"/>
              <a:t> pain, severe discomfort, breathlessness.   </a:t>
            </a:r>
          </a:p>
          <a:p>
            <a:r>
              <a:rPr lang="en-US" dirty="0" smtClean="0"/>
              <a:t>Mild cases more painful</a:t>
            </a:r>
          </a:p>
          <a:p>
            <a:r>
              <a:rPr lang="en-US" dirty="0" smtClean="0"/>
              <a:t>Complete collapse painless but more breathlessness, bleeding , tension </a:t>
            </a:r>
            <a:r>
              <a:rPr lang="en-US" dirty="0" err="1" smtClean="0"/>
              <a:t>P.T.occurs</a:t>
            </a:r>
            <a:r>
              <a:rPr lang="en-US" dirty="0" smtClean="0"/>
              <a:t>.</a:t>
            </a:r>
          </a:p>
          <a:p>
            <a:r>
              <a:rPr lang="en-US" dirty="0" smtClean="0"/>
              <a:t>Usually Self limiting</a:t>
            </a:r>
          </a:p>
          <a:p>
            <a:r>
              <a:rPr lang="en-US" dirty="0" smtClean="0"/>
              <a:t>Recurrence in old pts. with first attack.</a:t>
            </a:r>
          </a:p>
          <a:p>
            <a:pPr>
              <a:buNone/>
            </a:pPr>
            <a:r>
              <a:rPr lang="en-US" b="1" dirty="0" smtClean="0"/>
              <a:t>Secondary -  </a:t>
            </a:r>
            <a:r>
              <a:rPr lang="en-US" dirty="0" smtClean="0"/>
              <a:t>occurs when visceral pleura leaks as a part of underlying lung disease.( TB, Cyst, emphysematous </a:t>
            </a:r>
            <a:r>
              <a:rPr lang="en-US" dirty="0" err="1" smtClean="0"/>
              <a:t>bullae</a:t>
            </a:r>
            <a:r>
              <a:rPr lang="en-US" dirty="0" smtClean="0"/>
              <a:t> etc..)</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Pneumothorax</a:t>
            </a:r>
            <a:endParaRPr lang="en-US" dirty="0"/>
          </a:p>
        </p:txBody>
      </p:sp>
      <p:sp>
        <p:nvSpPr>
          <p:cNvPr id="7" name="Content Placeholder 6"/>
          <p:cNvSpPr>
            <a:spLocks noGrp="1"/>
          </p:cNvSpPr>
          <p:nvPr>
            <p:ph idx="1"/>
          </p:nvPr>
        </p:nvSpPr>
        <p:spPr/>
        <p:txBody>
          <a:bodyPr/>
          <a:lstStyle/>
          <a:p>
            <a:pPr>
              <a:buNone/>
            </a:pPr>
            <a:r>
              <a:rPr lang="en-US" b="1" dirty="0" smtClean="0"/>
              <a:t>Tension </a:t>
            </a:r>
            <a:r>
              <a:rPr lang="en-US" b="1" dirty="0" err="1" smtClean="0"/>
              <a:t>pneumothorax</a:t>
            </a:r>
            <a:endParaRPr lang="en-US" b="1" dirty="0" smtClean="0"/>
          </a:p>
          <a:p>
            <a:r>
              <a:rPr lang="en-US" dirty="0" smtClean="0"/>
              <a:t>Due to positive pressure .</a:t>
            </a:r>
          </a:p>
          <a:p>
            <a:r>
              <a:rPr lang="en-US" dirty="0" smtClean="0"/>
              <a:t>Lung is completely collapsed.</a:t>
            </a:r>
          </a:p>
          <a:p>
            <a:r>
              <a:rPr lang="en-US" dirty="0" smtClean="0"/>
              <a:t>Diaphragm flattened&amp; </a:t>
            </a:r>
            <a:r>
              <a:rPr lang="en-US" dirty="0" err="1" smtClean="0"/>
              <a:t>mediastinum</a:t>
            </a:r>
            <a:r>
              <a:rPr lang="en-US" dirty="0" smtClean="0"/>
              <a:t> distorted.</a:t>
            </a:r>
          </a:p>
          <a:p>
            <a:pPr>
              <a:buNone/>
            </a:pPr>
            <a:r>
              <a:rPr lang="en-US" b="1" dirty="0" smtClean="0"/>
              <a:t>Management</a:t>
            </a:r>
          </a:p>
          <a:p>
            <a:r>
              <a:rPr lang="en-US" dirty="0" err="1" smtClean="0"/>
              <a:t>Pleurectomy</a:t>
            </a:r>
            <a:r>
              <a:rPr lang="en-US" dirty="0" smtClean="0"/>
              <a:t> &amp; </a:t>
            </a:r>
            <a:r>
              <a:rPr lang="en-US" dirty="0" err="1" smtClean="0"/>
              <a:t>pleurodesis</a:t>
            </a:r>
            <a:r>
              <a:rPr lang="en-US" dirty="0" smtClean="0"/>
              <a:t>.</a:t>
            </a:r>
          </a:p>
          <a:p>
            <a:r>
              <a:rPr lang="en-US" dirty="0" err="1" smtClean="0"/>
              <a:t>Thoracotomy</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Respiratory System</a:t>
            </a:r>
            <a:endParaRPr lang="en-US" dirty="0"/>
          </a:p>
        </p:txBody>
      </p:sp>
      <p:sp>
        <p:nvSpPr>
          <p:cNvPr id="3" name="Content Placeholder 2"/>
          <p:cNvSpPr>
            <a:spLocks noGrp="1"/>
          </p:cNvSpPr>
          <p:nvPr>
            <p:ph idx="1"/>
          </p:nvPr>
        </p:nvSpPr>
        <p:spPr/>
        <p:txBody>
          <a:bodyPr/>
          <a:lstStyle/>
          <a:p>
            <a:pPr>
              <a:defRPr/>
            </a:pPr>
            <a:r>
              <a:rPr lang="en-US" dirty="0"/>
              <a:t>Body cells require constant exchange of fresh oxygen and removal of carbon dioxide.</a:t>
            </a:r>
          </a:p>
          <a:p>
            <a:pPr>
              <a:defRPr/>
            </a:pPr>
            <a:r>
              <a:rPr lang="en-US" dirty="0"/>
              <a:t>Respiratory system works in conjunction with cardiovascular system.</a:t>
            </a:r>
          </a:p>
          <a:p>
            <a:pPr>
              <a:defRPr/>
            </a:pPr>
            <a:r>
              <a:rPr lang="en-US" dirty="0"/>
              <a:t>Process must be continuous.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Haemothorax</a:t>
            </a:r>
            <a:r>
              <a:rPr lang="en-US" dirty="0" smtClean="0"/>
              <a:t>  </a:t>
            </a:r>
            <a:endParaRPr lang="en-US" dirty="0"/>
          </a:p>
        </p:txBody>
      </p:sp>
      <p:sp>
        <p:nvSpPr>
          <p:cNvPr id="5" name="Content Placeholder 4"/>
          <p:cNvSpPr>
            <a:spLocks noGrp="1"/>
          </p:cNvSpPr>
          <p:nvPr>
            <p:ph idx="1"/>
          </p:nvPr>
        </p:nvSpPr>
        <p:spPr>
          <a:xfrm>
            <a:off x="457200" y="1371600"/>
            <a:ext cx="8229600" cy="4754563"/>
          </a:xfrm>
        </p:spPr>
        <p:txBody>
          <a:bodyPr>
            <a:normAutofit fontScale="25000" lnSpcReduction="20000"/>
          </a:bodyPr>
          <a:lstStyle/>
          <a:p>
            <a:r>
              <a:rPr lang="en-US" sz="8000" dirty="0" smtClean="0"/>
              <a:t>Blood in the pleural cavity.</a:t>
            </a:r>
          </a:p>
          <a:p>
            <a:r>
              <a:rPr lang="en-US" sz="8000" dirty="0" smtClean="0"/>
              <a:t>Due to cardiac movements collection remains fluid clotting occasionally occurs.</a:t>
            </a:r>
          </a:p>
          <a:p>
            <a:r>
              <a:rPr lang="en-US" sz="8000" dirty="0" smtClean="0"/>
              <a:t>Produces pain &amp; shock in early stages later formation of effusion.</a:t>
            </a:r>
          </a:p>
          <a:p>
            <a:r>
              <a:rPr lang="en-US" sz="8000" dirty="0" smtClean="0"/>
              <a:t>Infection is common.</a:t>
            </a:r>
          </a:p>
          <a:p>
            <a:pPr>
              <a:buNone/>
            </a:pPr>
            <a:r>
              <a:rPr lang="en-US" sz="8000" b="1" dirty="0" smtClean="0"/>
              <a:t>Causes</a:t>
            </a:r>
            <a:r>
              <a:rPr lang="en-US" sz="8000" dirty="0" smtClean="0"/>
              <a:t>- </a:t>
            </a:r>
          </a:p>
          <a:p>
            <a:pPr>
              <a:buNone/>
            </a:pPr>
            <a:r>
              <a:rPr lang="en-US" sz="8000" dirty="0" smtClean="0"/>
              <a:t>      - trauma</a:t>
            </a:r>
          </a:p>
          <a:p>
            <a:pPr>
              <a:buNone/>
            </a:pPr>
            <a:r>
              <a:rPr lang="en-US" sz="8000" dirty="0" smtClean="0"/>
              <a:t>     - post operatively- </a:t>
            </a:r>
            <a:r>
              <a:rPr lang="en-US" sz="8000" dirty="0" err="1" smtClean="0"/>
              <a:t>abdo</a:t>
            </a:r>
            <a:r>
              <a:rPr lang="en-US" sz="8000" dirty="0" smtClean="0"/>
              <a:t>., cardiac, </a:t>
            </a:r>
            <a:r>
              <a:rPr lang="en-US" sz="8000" dirty="0" err="1" smtClean="0"/>
              <a:t>pulmon.operations</a:t>
            </a:r>
            <a:r>
              <a:rPr lang="en-US" sz="8000" dirty="0" smtClean="0"/>
              <a:t>  </a:t>
            </a:r>
          </a:p>
          <a:p>
            <a:pPr>
              <a:buNone/>
            </a:pPr>
            <a:r>
              <a:rPr lang="en-US" sz="8000" dirty="0" smtClean="0"/>
              <a:t>     - associated with new growth in lung, pleura, </a:t>
            </a:r>
            <a:r>
              <a:rPr lang="en-US" sz="8000" dirty="0" err="1" smtClean="0"/>
              <a:t>mediastinum</a:t>
            </a:r>
            <a:r>
              <a:rPr lang="en-US" sz="8000" dirty="0" smtClean="0"/>
              <a:t>.</a:t>
            </a:r>
          </a:p>
          <a:p>
            <a:pPr>
              <a:buNone/>
            </a:pPr>
            <a:r>
              <a:rPr lang="en-US" sz="8000" dirty="0" smtClean="0"/>
              <a:t>     - leaking aneurysm</a:t>
            </a:r>
          </a:p>
          <a:p>
            <a:pPr>
              <a:buNone/>
            </a:pPr>
            <a:r>
              <a:rPr lang="en-US" sz="8000" dirty="0" smtClean="0"/>
              <a:t>     - spontaneous</a:t>
            </a:r>
          </a:p>
          <a:p>
            <a:pPr>
              <a:buNone/>
            </a:pPr>
            <a:r>
              <a:rPr lang="en-US" sz="8000" b="1" dirty="0" err="1" smtClean="0"/>
              <a:t>Tx</a:t>
            </a:r>
            <a:r>
              <a:rPr lang="en-US" sz="8000" dirty="0" err="1" smtClean="0"/>
              <a:t>.</a:t>
            </a:r>
            <a:r>
              <a:rPr lang="en-US" sz="8000" dirty="0" smtClean="0"/>
              <a:t>-  to relieve pain, shock, blood loss</a:t>
            </a:r>
          </a:p>
          <a:p>
            <a:pPr>
              <a:buNone/>
            </a:pPr>
            <a:r>
              <a:rPr lang="en-US" sz="8000" dirty="0" smtClean="0"/>
              <a:t>        -  </a:t>
            </a:r>
            <a:r>
              <a:rPr lang="en-US" sz="8000" dirty="0" err="1" smtClean="0"/>
              <a:t>persistant</a:t>
            </a:r>
            <a:r>
              <a:rPr lang="en-US" sz="8000" dirty="0" smtClean="0"/>
              <a:t> bleeding- </a:t>
            </a:r>
            <a:r>
              <a:rPr lang="en-US" sz="8000" dirty="0" err="1" smtClean="0"/>
              <a:t>thoracotomy</a:t>
            </a:r>
            <a:endParaRPr lang="en-US" sz="8000" dirty="0" smtClean="0"/>
          </a:p>
          <a:p>
            <a:pPr>
              <a:buNone/>
            </a:pPr>
            <a:r>
              <a:rPr lang="en-US" sz="8000" dirty="0" smtClean="0"/>
              <a:t>       -  remove blood by aspiration till no more fluid is obtained &amp; x-ray appears clear.</a:t>
            </a:r>
          </a:p>
          <a:p>
            <a:pPr>
              <a:buNone/>
            </a:pPr>
            <a:r>
              <a:rPr lang="en-US" sz="8000" dirty="0" smtClean="0"/>
              <a:t>       -  in clotted </a:t>
            </a:r>
            <a:r>
              <a:rPr lang="en-US" sz="8000" dirty="0" err="1" smtClean="0"/>
              <a:t>haemothorax</a:t>
            </a:r>
            <a:r>
              <a:rPr lang="en-US" sz="8000" dirty="0" smtClean="0"/>
              <a:t>- </a:t>
            </a:r>
            <a:r>
              <a:rPr lang="en-US" sz="8000" dirty="0" err="1" smtClean="0"/>
              <a:t>liquifaction</a:t>
            </a:r>
            <a:r>
              <a:rPr lang="en-US" sz="8000" dirty="0" smtClean="0"/>
              <a:t> of clot&amp; Aspiration </a:t>
            </a:r>
          </a:p>
          <a:p>
            <a:pPr>
              <a:buNone/>
            </a:pPr>
            <a:r>
              <a:rPr lang="en-US" sz="8000" dirty="0" smtClean="0"/>
              <a:t>       -  Infected H- Repeated Aspiration &amp; Medication</a:t>
            </a:r>
          </a:p>
          <a:p>
            <a:pPr>
              <a:buNone/>
            </a:pPr>
            <a:endParaRPr lang="en-US" dirty="0" smtClean="0"/>
          </a:p>
          <a:p>
            <a:pPr>
              <a:buNone/>
            </a:pPr>
            <a:r>
              <a:rPr lang="en-US" dirty="0" smtClean="0"/>
              <a:t>     </a:t>
            </a:r>
          </a:p>
          <a:p>
            <a:endParaRPr lang="en-US" dirty="0" smtClean="0"/>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Pleural effusion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normally pleural cavity filled with fluid which is  secreted by parietal pleura absorbed by visceral pleura.(1-2L)</a:t>
            </a:r>
          </a:p>
          <a:p>
            <a:r>
              <a:rPr lang="en-US" dirty="0" smtClean="0"/>
              <a:t> any disturbance in this balance causes accumulation of fluid in the pleural cavity- pleural effusion.</a:t>
            </a:r>
          </a:p>
          <a:p>
            <a:r>
              <a:rPr lang="en-US" dirty="0" smtClean="0"/>
              <a:t>Normal protein content- 1.77g/ dl</a:t>
            </a:r>
          </a:p>
          <a:p>
            <a:r>
              <a:rPr lang="en-US" dirty="0" smtClean="0"/>
              <a:t>Disturbance in osmotic or hydrostatic pressure produce </a:t>
            </a:r>
            <a:r>
              <a:rPr lang="en-US" dirty="0" err="1" smtClean="0"/>
              <a:t>transudate</a:t>
            </a:r>
            <a:r>
              <a:rPr lang="en-US" dirty="0" smtClean="0"/>
              <a:t>- protein &lt; 3g/100ml.</a:t>
            </a:r>
          </a:p>
          <a:p>
            <a:r>
              <a:rPr lang="en-US" dirty="0" smtClean="0"/>
              <a:t>Inflammatory lesion causes </a:t>
            </a:r>
            <a:r>
              <a:rPr lang="en-US" dirty="0" err="1" smtClean="0"/>
              <a:t>exudate</a:t>
            </a:r>
            <a:r>
              <a:rPr lang="en-US" dirty="0" smtClean="0"/>
              <a:t> – protein &gt; 3g/dl</a:t>
            </a:r>
          </a:p>
          <a:p>
            <a:r>
              <a:rPr lang="en-US" dirty="0" smtClean="0"/>
              <a:t>Neoplasm produce blood stained fluid.</a:t>
            </a:r>
          </a:p>
          <a:p>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Pleural effusion </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Cause</a:t>
            </a:r>
            <a:r>
              <a:rPr lang="en-US" dirty="0" smtClean="0"/>
              <a:t>s </a:t>
            </a:r>
          </a:p>
          <a:p>
            <a:r>
              <a:rPr lang="en-US" dirty="0" smtClean="0"/>
              <a:t>Elevated pulmonary capillary pressure-  in </a:t>
            </a:r>
            <a:r>
              <a:rPr lang="en-US" dirty="0" err="1" smtClean="0"/>
              <a:t>codns</a:t>
            </a:r>
            <a:r>
              <a:rPr lang="en-US" dirty="0" smtClean="0"/>
              <a:t> of left </a:t>
            </a:r>
            <a:r>
              <a:rPr lang="en-US" dirty="0" err="1" smtClean="0"/>
              <a:t>atrial</a:t>
            </a:r>
            <a:r>
              <a:rPr lang="en-US" dirty="0" smtClean="0"/>
              <a:t> pressure rises P.C. pressure rises </a:t>
            </a:r>
          </a:p>
          <a:p>
            <a:r>
              <a:rPr lang="en-US" dirty="0" smtClean="0"/>
              <a:t>Reduced intravascular </a:t>
            </a:r>
            <a:r>
              <a:rPr lang="en-US" dirty="0" err="1" smtClean="0"/>
              <a:t>oncotic</a:t>
            </a:r>
            <a:r>
              <a:rPr lang="en-US" dirty="0" smtClean="0"/>
              <a:t> pressure-  </a:t>
            </a:r>
            <a:r>
              <a:rPr lang="en-US" dirty="0" err="1" smtClean="0"/>
              <a:t>codns</a:t>
            </a:r>
            <a:r>
              <a:rPr lang="en-US" dirty="0" smtClean="0"/>
              <a:t>. of plasma protein pressure falls</a:t>
            </a:r>
          </a:p>
          <a:p>
            <a:r>
              <a:rPr lang="en-US" dirty="0" smtClean="0"/>
              <a:t>Accumulation of pleural protein-due to  obstruction to </a:t>
            </a:r>
            <a:r>
              <a:rPr lang="en-US" dirty="0" err="1" smtClean="0"/>
              <a:t>mediastinal</a:t>
            </a:r>
            <a:r>
              <a:rPr lang="en-US" dirty="0" smtClean="0"/>
              <a:t> </a:t>
            </a:r>
            <a:r>
              <a:rPr lang="en-US" dirty="0" err="1" smtClean="0"/>
              <a:t>lymphaics</a:t>
            </a:r>
            <a:endParaRPr lang="en-US" dirty="0" smtClean="0"/>
          </a:p>
          <a:p>
            <a:r>
              <a:rPr lang="en-US" dirty="0" smtClean="0"/>
              <a:t>Excessive permeability of capillaries to fluid &amp; proteins- in inflammatory diseases of pleura.</a:t>
            </a:r>
          </a:p>
          <a:p>
            <a:pPr>
              <a:buNone/>
            </a:pPr>
            <a:r>
              <a:rPr lang="en-US" b="1" dirty="0" smtClean="0"/>
              <a:t>Pathology</a:t>
            </a:r>
            <a:r>
              <a:rPr lang="en-US" dirty="0" smtClean="0"/>
              <a:t> – fluid 1</a:t>
            </a:r>
            <a:r>
              <a:rPr lang="en-US" baseline="30000" dirty="0" smtClean="0"/>
              <a:t>st</a:t>
            </a:r>
            <a:r>
              <a:rPr lang="en-US" dirty="0" smtClean="0"/>
              <a:t> gravitates in to most dependant part of chest later adhesions leads to </a:t>
            </a:r>
            <a:r>
              <a:rPr lang="en-US" dirty="0" err="1" smtClean="0"/>
              <a:t>loculation</a:t>
            </a:r>
            <a:r>
              <a:rPr lang="en-US" dirty="0" smtClean="0"/>
              <a:t>. </a:t>
            </a:r>
          </a:p>
          <a:p>
            <a:r>
              <a:rPr lang="en-US" dirty="0" smtClean="0"/>
              <a:t>Pleural fluid produces stony dullness </a:t>
            </a:r>
          </a:p>
          <a:p>
            <a:r>
              <a:rPr lang="en-US" dirty="0" smtClean="0"/>
              <a:t> Absence of breath sounds&amp; </a:t>
            </a:r>
            <a:r>
              <a:rPr lang="en-US" dirty="0" err="1" smtClean="0"/>
              <a:t>voccal</a:t>
            </a:r>
            <a:r>
              <a:rPr lang="en-US" dirty="0" smtClean="0"/>
              <a:t> </a:t>
            </a:r>
            <a:r>
              <a:rPr lang="en-US" dirty="0" err="1" smtClean="0"/>
              <a:t>fremitus</a:t>
            </a:r>
            <a:endParaRPr lang="en-US" dirty="0" smtClean="0"/>
          </a:p>
          <a:p>
            <a:r>
              <a:rPr lang="en-US" dirty="0" err="1" smtClean="0"/>
              <a:t>Mediastinum</a:t>
            </a:r>
            <a:r>
              <a:rPr lang="en-US" dirty="0" smtClean="0"/>
              <a:t> shifted to opposite side</a:t>
            </a:r>
          </a:p>
          <a:p>
            <a:pPr>
              <a:buNone/>
            </a:pPr>
            <a:r>
              <a:rPr lang="en-US" b="1" dirty="0" smtClean="0"/>
              <a:t>Diagnosis</a:t>
            </a:r>
            <a:r>
              <a:rPr lang="en-US" dirty="0" smtClean="0"/>
              <a:t> – needle aspiration – fluid for bacteriological, biochemical &amp; cytological exam. For determining the cause .</a:t>
            </a:r>
          </a:p>
          <a:p>
            <a:r>
              <a:rPr lang="en-US" dirty="0" smtClean="0"/>
              <a:t>Needle biopsy of pleura</a:t>
            </a:r>
          </a:p>
          <a:p>
            <a:r>
              <a:rPr lang="en-US" dirty="0" smtClean="0"/>
              <a:t>Open </a:t>
            </a:r>
            <a:r>
              <a:rPr lang="en-US" dirty="0" err="1" smtClean="0"/>
              <a:t>thoracotomy</a:t>
            </a:r>
            <a:endParaRPr lang="en-US" dirty="0" smtClean="0"/>
          </a:p>
          <a:p>
            <a:r>
              <a:rPr lang="en-US" dirty="0" smtClean="0"/>
              <a:t>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Pleural effusion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Malignant pleural effusion </a:t>
            </a:r>
            <a:r>
              <a:rPr lang="en-US" dirty="0" smtClean="0"/>
              <a:t>-  complication of cancer</a:t>
            </a:r>
          </a:p>
          <a:p>
            <a:pPr>
              <a:buNone/>
            </a:pPr>
            <a:r>
              <a:rPr lang="en-US" dirty="0" smtClean="0"/>
              <a:t>Causes; </a:t>
            </a:r>
          </a:p>
          <a:p>
            <a:r>
              <a:rPr lang="en-US" dirty="0" smtClean="0"/>
              <a:t> primary pleural malignancy</a:t>
            </a:r>
          </a:p>
          <a:p>
            <a:r>
              <a:rPr lang="en-US" dirty="0" smtClean="0"/>
              <a:t> lung cancers</a:t>
            </a:r>
          </a:p>
          <a:p>
            <a:r>
              <a:rPr lang="en-US" dirty="0" smtClean="0"/>
              <a:t>Pleural involvement in secondary malignancy</a:t>
            </a:r>
          </a:p>
          <a:p>
            <a:r>
              <a:rPr lang="en-US" dirty="0" err="1" smtClean="0"/>
              <a:t>Mediastinal</a:t>
            </a:r>
            <a:r>
              <a:rPr lang="en-US" dirty="0" smtClean="0"/>
              <a:t> lymphatic involvement </a:t>
            </a:r>
          </a:p>
          <a:p>
            <a:pPr>
              <a:buNone/>
            </a:pPr>
            <a:r>
              <a:rPr lang="en-US" dirty="0" smtClean="0"/>
              <a:t>Diagnosis –Cytological exam. of pleural fluid, </a:t>
            </a:r>
          </a:p>
          <a:p>
            <a:r>
              <a:rPr lang="en-US" dirty="0" smtClean="0"/>
              <a:t>Biopsy of pleura- CT guided needle biopsy, video assisted </a:t>
            </a:r>
            <a:r>
              <a:rPr lang="en-US" dirty="0" err="1" smtClean="0"/>
              <a:t>thoracoscopic</a:t>
            </a:r>
            <a:r>
              <a:rPr lang="en-US" dirty="0" smtClean="0"/>
              <a:t> surgical biopsy, open surgical biopsy</a:t>
            </a:r>
          </a:p>
          <a:p>
            <a:pPr>
              <a:buNone/>
            </a:pPr>
            <a:r>
              <a:rPr lang="en-US" dirty="0" err="1" smtClean="0"/>
              <a:t>Tx</a:t>
            </a:r>
            <a:r>
              <a:rPr lang="en-US" dirty="0" smtClean="0"/>
              <a:t> – </a:t>
            </a:r>
            <a:r>
              <a:rPr lang="en-US" dirty="0" err="1" smtClean="0"/>
              <a:t>Pleurodesis</a:t>
            </a:r>
            <a:r>
              <a:rPr lang="en-US" dirty="0" smtClean="0"/>
              <a:t> – Palliative  </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Empyema</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Collection of pus in the pleural cavity</a:t>
            </a:r>
          </a:p>
          <a:p>
            <a:r>
              <a:rPr lang="en-US" dirty="0" smtClean="0"/>
              <a:t>End stage of pleural </a:t>
            </a:r>
            <a:r>
              <a:rPr lang="en-US" dirty="0" err="1" smtClean="0"/>
              <a:t>infectionfor</a:t>
            </a:r>
            <a:r>
              <a:rPr lang="en-US" dirty="0" smtClean="0"/>
              <a:t> any reason</a:t>
            </a:r>
          </a:p>
          <a:p>
            <a:r>
              <a:rPr lang="en-US" dirty="0" smtClean="0"/>
              <a:t>As a complication of thoracic operation</a:t>
            </a:r>
          </a:p>
          <a:p>
            <a:pPr>
              <a:buNone/>
            </a:pPr>
            <a:r>
              <a:rPr lang="en-US" b="1" dirty="0" err="1" smtClean="0"/>
              <a:t>Aetiology</a:t>
            </a:r>
            <a:r>
              <a:rPr lang="en-US" b="1" dirty="0" smtClean="0"/>
              <a:t> </a:t>
            </a:r>
          </a:p>
          <a:p>
            <a:r>
              <a:rPr lang="en-US" dirty="0" smtClean="0"/>
              <a:t>Never primary </a:t>
            </a:r>
          </a:p>
          <a:p>
            <a:r>
              <a:rPr lang="en-US" dirty="0" smtClean="0"/>
              <a:t> it is</a:t>
            </a:r>
            <a:r>
              <a:rPr lang="en-US" b="1" dirty="0" smtClean="0"/>
              <a:t> secondary </a:t>
            </a:r>
            <a:r>
              <a:rPr lang="en-US" dirty="0" smtClean="0"/>
              <a:t>to pulmonary infections such as,  </a:t>
            </a:r>
          </a:p>
          <a:p>
            <a:pPr>
              <a:buNone/>
            </a:pPr>
            <a:r>
              <a:rPr lang="en-US" dirty="0" smtClean="0"/>
              <a:t>     -  chest wall- injury, </a:t>
            </a:r>
            <a:r>
              <a:rPr lang="en-US" dirty="0" err="1" smtClean="0"/>
              <a:t>osteomyelitis</a:t>
            </a:r>
            <a:r>
              <a:rPr lang="en-US" dirty="0" smtClean="0"/>
              <a:t> of rib</a:t>
            </a:r>
          </a:p>
          <a:p>
            <a:pPr>
              <a:buNone/>
            </a:pPr>
            <a:r>
              <a:rPr lang="en-US" dirty="0" smtClean="0"/>
              <a:t>     - lung- pneumonia, TB, </a:t>
            </a:r>
            <a:r>
              <a:rPr lang="en-US" dirty="0" err="1" smtClean="0"/>
              <a:t>bronchiectasis</a:t>
            </a:r>
            <a:r>
              <a:rPr lang="en-US" dirty="0" smtClean="0"/>
              <a:t>, abscess, new growth</a:t>
            </a:r>
          </a:p>
          <a:p>
            <a:pPr>
              <a:buNone/>
            </a:pPr>
            <a:r>
              <a:rPr lang="en-US" dirty="0" smtClean="0"/>
              <a:t>    - post operatively – </a:t>
            </a:r>
            <a:r>
              <a:rPr lang="en-US" dirty="0" err="1" smtClean="0"/>
              <a:t>thoracotomy</a:t>
            </a:r>
            <a:endParaRPr lang="en-US" dirty="0" smtClean="0"/>
          </a:p>
          <a:p>
            <a:pPr>
              <a:buNone/>
            </a:pPr>
            <a:r>
              <a:rPr lang="en-US" dirty="0" smtClean="0"/>
              <a:t>      - </a:t>
            </a:r>
            <a:r>
              <a:rPr lang="en-US" dirty="0" err="1" smtClean="0"/>
              <a:t>oesophagus</a:t>
            </a:r>
            <a:r>
              <a:rPr lang="en-US" dirty="0" smtClean="0"/>
              <a:t>- perforation, Ca</a:t>
            </a:r>
          </a:p>
          <a:p>
            <a:pPr>
              <a:buNone/>
            </a:pPr>
            <a:r>
              <a:rPr lang="en-US" dirty="0" smtClean="0"/>
              <a:t>        </a:t>
            </a:r>
            <a:r>
              <a:rPr lang="en-US" dirty="0" err="1" smtClean="0"/>
              <a:t>diaphagm</a:t>
            </a:r>
            <a:r>
              <a:rPr lang="en-US" dirty="0" smtClean="0"/>
              <a:t>- </a:t>
            </a:r>
            <a:r>
              <a:rPr lang="en-US" dirty="0" err="1" smtClean="0"/>
              <a:t>subphrenic</a:t>
            </a:r>
            <a:r>
              <a:rPr lang="en-US" dirty="0" smtClean="0"/>
              <a:t> abscess</a:t>
            </a:r>
          </a:p>
          <a:p>
            <a:pPr>
              <a:buNone/>
            </a:pPr>
            <a:r>
              <a:rPr lang="en-US" dirty="0" smtClean="0"/>
              <a:t>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Empyema</a:t>
            </a:r>
            <a:r>
              <a:rPr lang="en-US" dirty="0" smtClean="0"/>
              <a:t> </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t>Phases</a:t>
            </a:r>
            <a:r>
              <a:rPr lang="en-US" dirty="0" smtClean="0"/>
              <a:t> – 3</a:t>
            </a:r>
          </a:p>
          <a:p>
            <a:r>
              <a:rPr lang="en-US" b="1" dirty="0" err="1" smtClean="0"/>
              <a:t>Exudative</a:t>
            </a:r>
            <a:r>
              <a:rPr lang="en-US" b="1" dirty="0" smtClean="0"/>
              <a:t> phase  </a:t>
            </a:r>
            <a:r>
              <a:rPr lang="en-US" dirty="0" smtClean="0"/>
              <a:t>- protein rich effusion – become infected with organism from lungs – </a:t>
            </a:r>
            <a:r>
              <a:rPr lang="en-US" dirty="0" err="1" smtClean="0"/>
              <a:t>empyema</a:t>
            </a:r>
            <a:r>
              <a:rPr lang="en-US" dirty="0" smtClean="0"/>
              <a:t> sets in . Aspiration is the treatment.</a:t>
            </a:r>
          </a:p>
          <a:p>
            <a:r>
              <a:rPr lang="en-US" b="1" dirty="0" err="1" smtClean="0"/>
              <a:t>Fibropurulent</a:t>
            </a:r>
            <a:r>
              <a:rPr lang="en-US" b="1" dirty="0" smtClean="0"/>
              <a:t> phase- </a:t>
            </a:r>
            <a:r>
              <a:rPr lang="en-US" dirty="0" err="1" smtClean="0"/>
              <a:t>exudate</a:t>
            </a:r>
            <a:r>
              <a:rPr lang="en-US" dirty="0" smtClean="0"/>
              <a:t> become thickens – drainage is the treatment </a:t>
            </a:r>
          </a:p>
          <a:p>
            <a:r>
              <a:rPr lang="en-US" b="1" dirty="0" err="1" smtClean="0"/>
              <a:t>Organising</a:t>
            </a:r>
            <a:r>
              <a:rPr lang="en-US" b="1" dirty="0" smtClean="0"/>
              <a:t> phase- </a:t>
            </a:r>
            <a:r>
              <a:rPr lang="en-US" dirty="0" smtClean="0"/>
              <a:t>lung to be trapped by a thick peel or cortex  - surgical </a:t>
            </a:r>
            <a:r>
              <a:rPr lang="en-US" dirty="0" err="1" smtClean="0"/>
              <a:t>decortication</a:t>
            </a:r>
            <a:r>
              <a:rPr lang="en-US" dirty="0" smtClean="0"/>
              <a:t> is required</a:t>
            </a:r>
          </a:p>
          <a:p>
            <a:pPr>
              <a:buNone/>
            </a:pPr>
            <a:r>
              <a:rPr lang="en-US" b="1" dirty="0" smtClean="0"/>
              <a:t>Pathology</a:t>
            </a:r>
            <a:r>
              <a:rPr lang="en-US" dirty="0" smtClean="0"/>
              <a:t> –</a:t>
            </a:r>
          </a:p>
          <a:p>
            <a:r>
              <a:rPr lang="en-US" dirty="0" smtClean="0"/>
              <a:t>Pleural infection </a:t>
            </a:r>
            <a:r>
              <a:rPr lang="en-US" dirty="0" err="1" smtClean="0"/>
              <a:t>proceded</a:t>
            </a:r>
            <a:r>
              <a:rPr lang="en-US" dirty="0" smtClean="0"/>
              <a:t> by serous effusion</a:t>
            </a:r>
          </a:p>
          <a:p>
            <a:r>
              <a:rPr lang="en-US" dirty="0" smtClean="0"/>
              <a:t> </a:t>
            </a:r>
            <a:r>
              <a:rPr lang="en-US" dirty="0" err="1" smtClean="0"/>
              <a:t>Pluera</a:t>
            </a:r>
            <a:r>
              <a:rPr lang="en-US" dirty="0" smtClean="0"/>
              <a:t> is invaded with organism from lungs- inflammation &amp; exudation of fluid</a:t>
            </a:r>
          </a:p>
          <a:p>
            <a:r>
              <a:rPr lang="en-US" dirty="0" smtClean="0"/>
              <a:t> fibrin is deposited on the surface of pleura which  forms protein rich </a:t>
            </a:r>
            <a:r>
              <a:rPr lang="en-US" dirty="0" err="1" smtClean="0"/>
              <a:t>exudate</a:t>
            </a:r>
            <a:endParaRPr lang="en-US" dirty="0" smtClean="0"/>
          </a:p>
          <a:p>
            <a:r>
              <a:rPr lang="en-US" dirty="0" smtClean="0"/>
              <a:t> formation of fibrous tissue &amp; lung fused in the chest wall at the periphery</a:t>
            </a:r>
          </a:p>
          <a:p>
            <a:r>
              <a:rPr lang="en-US" dirty="0" smtClean="0"/>
              <a:t>fibrin deposits are invaded by blood vessels from lung or chest wall with formation of granulation tissue  &amp; later fibrous tissue.</a:t>
            </a:r>
          </a:p>
          <a:p>
            <a:r>
              <a:rPr lang="en-US" dirty="0" smtClean="0"/>
              <a:t>This increases the thickness of the wall of </a:t>
            </a:r>
            <a:r>
              <a:rPr lang="en-US" dirty="0" err="1" smtClean="0"/>
              <a:t>empyema</a:t>
            </a:r>
            <a:r>
              <a:rPr lang="en-US" dirty="0" smtClean="0"/>
              <a:t>.</a:t>
            </a:r>
          </a:p>
          <a:p>
            <a:r>
              <a:rPr lang="en-US" dirty="0" smtClean="0"/>
              <a:t>Fluid thickens , pus thick &amp; </a:t>
            </a:r>
            <a:r>
              <a:rPr lang="en-US" dirty="0" err="1" smtClean="0"/>
              <a:t>empyema</a:t>
            </a:r>
            <a:r>
              <a:rPr lang="en-US" dirty="0" smtClean="0"/>
              <a:t> </a:t>
            </a:r>
            <a:r>
              <a:rPr lang="en-US" dirty="0" err="1" smtClean="0"/>
              <a:t>localised</a:t>
            </a:r>
            <a:r>
              <a:rPr lang="en-US" dirty="0" smtClean="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Empyema</a:t>
            </a:r>
            <a:r>
              <a:rPr lang="en-US" dirty="0" smtClean="0"/>
              <a:t>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Mature </a:t>
            </a:r>
            <a:r>
              <a:rPr lang="en-US" dirty="0" err="1" smtClean="0"/>
              <a:t>empyema</a:t>
            </a:r>
            <a:r>
              <a:rPr lang="en-US" dirty="0" smtClean="0"/>
              <a:t> – consists of visceral &amp; parietal layers of fibrous tissue on the lung &amp; chest wall surface with pus &amp; debris between them.</a:t>
            </a:r>
          </a:p>
          <a:p>
            <a:pPr>
              <a:buNone/>
            </a:pPr>
            <a:r>
              <a:rPr lang="en-US" dirty="0" smtClean="0"/>
              <a:t>Secondary changes- </a:t>
            </a:r>
          </a:p>
          <a:p>
            <a:r>
              <a:rPr lang="en-US" dirty="0" smtClean="0"/>
              <a:t>as fibrous tissue contracts </a:t>
            </a:r>
          </a:p>
          <a:p>
            <a:r>
              <a:rPr lang="en-US" dirty="0" smtClean="0"/>
              <a:t>Rib drawn together&amp; loss their mobility</a:t>
            </a:r>
          </a:p>
          <a:p>
            <a:r>
              <a:rPr lang="en-US" dirty="0" smtClean="0"/>
              <a:t>Diaphragm is elevated &amp; fixed</a:t>
            </a:r>
          </a:p>
          <a:p>
            <a:r>
              <a:rPr lang="en-US" dirty="0" err="1" smtClean="0"/>
              <a:t>Mediastinum</a:t>
            </a:r>
            <a:r>
              <a:rPr lang="en-US" dirty="0" smtClean="0"/>
              <a:t>  drawn towards the affected side </a:t>
            </a:r>
          </a:p>
          <a:p>
            <a:r>
              <a:rPr lang="en-US" dirty="0" smtClean="0"/>
              <a:t>Lung encased in a rigid covering of fibrous tissue &amp; is immobile &amp;functionless.( frozen chest )</a:t>
            </a:r>
          </a:p>
          <a:p>
            <a:pPr>
              <a:buNone/>
            </a:pPr>
            <a:r>
              <a:rPr lang="en-US" b="1" dirty="0" smtClean="0"/>
              <a:t>C/F</a:t>
            </a:r>
            <a:r>
              <a:rPr lang="en-US" dirty="0" smtClean="0"/>
              <a:t>- </a:t>
            </a:r>
            <a:r>
              <a:rPr lang="en-US" dirty="0" err="1" smtClean="0"/>
              <a:t>Toxaemia</a:t>
            </a:r>
            <a:r>
              <a:rPr lang="en-US" dirty="0" smtClean="0"/>
              <a:t> &amp; shock , pleural pain , rapid shallow resp.</a:t>
            </a:r>
          </a:p>
          <a:p>
            <a:pPr>
              <a:buNone/>
            </a:pPr>
            <a:r>
              <a:rPr lang="en-US" dirty="0" smtClean="0"/>
              <a:t>       </a:t>
            </a:r>
            <a:r>
              <a:rPr lang="en-US" b="1" dirty="0" smtClean="0"/>
              <a:t>signs</a:t>
            </a:r>
            <a:r>
              <a:rPr lang="en-US" dirty="0" smtClean="0"/>
              <a:t>- stony dullness, absence of breath sounds, diminished chest movements &amp; displacement of viscera. </a:t>
            </a:r>
          </a:p>
          <a:p>
            <a:r>
              <a:rPr lang="en-US" b="1" dirty="0" err="1" smtClean="0"/>
              <a:t>Tt</a:t>
            </a:r>
            <a:r>
              <a:rPr lang="en-US" b="1" dirty="0" smtClean="0"/>
              <a:t>.&amp; diagnosis </a:t>
            </a:r>
            <a:r>
              <a:rPr lang="en-US" dirty="0" smtClean="0"/>
              <a:t>- aspiration , pus , coagulum &amp; pleura  for histological/ microbiological exam., </a:t>
            </a:r>
          </a:p>
          <a:p>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THANK YOU, </a:t>
            </a:r>
          </a:p>
          <a:p>
            <a:pPr>
              <a:buNone/>
            </a:pPr>
            <a:endParaRPr lang="en-US" dirty="0" smtClean="0"/>
          </a:p>
          <a:p>
            <a:pPr>
              <a:buNone/>
            </a:pPr>
            <a:r>
              <a:rPr lang="en-US" dirty="0" smtClean="0"/>
              <a:t>                                       DR. PANCHAJANI.R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respiratory system</a:t>
            </a:r>
            <a:endParaRPr lang="en-US" dirty="0"/>
          </a:p>
        </p:txBody>
      </p:sp>
      <p:pic>
        <p:nvPicPr>
          <p:cNvPr id="4" name="Content Placeholder 3" descr="9-01"/>
          <p:cNvPicPr>
            <a:picLocks noGrp="1" noChangeAspect="1" noChangeArrowheads="1"/>
          </p:cNvPicPr>
          <p:nvPr>
            <p:ph idx="1"/>
          </p:nvPr>
        </p:nvPicPr>
        <p:blipFill>
          <a:blip r:embed="rId2"/>
          <a:srcRect/>
          <a:stretch>
            <a:fillRect/>
          </a:stretch>
        </p:blipFill>
        <p:spPr bwMode="auto">
          <a:xfrm>
            <a:off x="1066800" y="1600200"/>
            <a:ext cx="7467600" cy="45259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Distinct Parts of Respiration</a:t>
            </a:r>
            <a:endParaRPr lang="en-US" dirty="0"/>
          </a:p>
        </p:txBody>
      </p:sp>
      <p:sp>
        <p:nvSpPr>
          <p:cNvPr id="3" name="Content Placeholder 2"/>
          <p:cNvSpPr>
            <a:spLocks noGrp="1"/>
          </p:cNvSpPr>
          <p:nvPr>
            <p:ph idx="1"/>
          </p:nvPr>
        </p:nvSpPr>
        <p:spPr/>
        <p:txBody>
          <a:bodyPr/>
          <a:lstStyle/>
          <a:p>
            <a:pPr>
              <a:defRPr/>
            </a:pPr>
            <a:r>
              <a:rPr lang="en-US" b="1" dirty="0"/>
              <a:t>Ventilation</a:t>
            </a:r>
            <a:r>
              <a:rPr lang="en-US" dirty="0"/>
              <a:t> – flow of air between outside and lungs</a:t>
            </a:r>
          </a:p>
          <a:p>
            <a:pPr>
              <a:defRPr/>
            </a:pPr>
            <a:r>
              <a:rPr lang="en-US" dirty="0"/>
              <a:t>I</a:t>
            </a:r>
            <a:r>
              <a:rPr lang="en-US" b="1" dirty="0"/>
              <a:t>nhalation </a:t>
            </a:r>
            <a:r>
              <a:rPr lang="en-US" dirty="0"/>
              <a:t>– flow of air into lungs; brings fresh oxygen</a:t>
            </a:r>
          </a:p>
          <a:p>
            <a:pPr>
              <a:defRPr/>
            </a:pPr>
            <a:r>
              <a:rPr lang="en-US" b="1" dirty="0"/>
              <a:t>Exhalation </a:t>
            </a:r>
            <a:r>
              <a:rPr lang="en-US" dirty="0"/>
              <a:t>– flow of air out of lungs; removes carbon dioxide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Respiration</a:t>
            </a:r>
            <a:endParaRPr lang="en-US" dirty="0"/>
          </a:p>
        </p:txBody>
      </p:sp>
      <p:sp>
        <p:nvSpPr>
          <p:cNvPr id="3" name="Content Placeholder 2"/>
          <p:cNvSpPr>
            <a:spLocks noGrp="1"/>
          </p:cNvSpPr>
          <p:nvPr>
            <p:ph idx="1"/>
          </p:nvPr>
        </p:nvSpPr>
        <p:spPr/>
        <p:txBody>
          <a:bodyPr/>
          <a:lstStyle/>
          <a:p>
            <a:pPr>
              <a:defRPr/>
            </a:pPr>
            <a:r>
              <a:rPr lang="en-US" dirty="0"/>
              <a:t>Exchange of oxygen and carbon dioxide in lungs</a:t>
            </a:r>
          </a:p>
          <a:p>
            <a:pPr>
              <a:defRPr/>
            </a:pPr>
            <a:r>
              <a:rPr lang="en-US" dirty="0"/>
              <a:t>Gases diffuse in opposite directions</a:t>
            </a:r>
          </a:p>
          <a:p>
            <a:pPr lvl="1">
              <a:buClr>
                <a:schemeClr val="hlink"/>
              </a:buClr>
              <a:buSzPct val="90000"/>
              <a:buFont typeface="Arial" pitchFamily="34" charset="0"/>
              <a:buChar char="•"/>
              <a:defRPr/>
            </a:pPr>
            <a:r>
              <a:rPr lang="en-US" dirty="0"/>
              <a:t>Between air sacs of lungs and bloodstream</a:t>
            </a:r>
          </a:p>
          <a:p>
            <a:pPr>
              <a:defRPr/>
            </a:pPr>
            <a:r>
              <a:rPr lang="en-US" dirty="0"/>
              <a:t>Oxygen enters bloodstream</a:t>
            </a:r>
          </a:p>
          <a:p>
            <a:pPr>
              <a:defRPr/>
            </a:pPr>
            <a:r>
              <a:rPr lang="en-US" dirty="0"/>
              <a:t>Carbon dioxide leaves bloodstream.</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Respiration</a:t>
            </a:r>
            <a:endParaRPr lang="en-US" dirty="0"/>
          </a:p>
        </p:txBody>
      </p:sp>
      <p:sp>
        <p:nvSpPr>
          <p:cNvPr id="3" name="Content Placeholder 2"/>
          <p:cNvSpPr>
            <a:spLocks noGrp="1"/>
          </p:cNvSpPr>
          <p:nvPr>
            <p:ph idx="1"/>
          </p:nvPr>
        </p:nvSpPr>
        <p:spPr/>
        <p:txBody>
          <a:bodyPr/>
          <a:lstStyle/>
          <a:p>
            <a:pPr>
              <a:defRPr/>
            </a:pPr>
            <a:r>
              <a:rPr lang="en-US" dirty="0"/>
              <a:t>Oxygen and carbon dioxide exchange at cellular level</a:t>
            </a:r>
          </a:p>
          <a:p>
            <a:pPr>
              <a:defRPr/>
            </a:pPr>
            <a:r>
              <a:rPr lang="en-US" dirty="0"/>
              <a:t>Delivered to tissues</a:t>
            </a:r>
          </a:p>
          <a:p>
            <a:pPr>
              <a:defRPr/>
            </a:pPr>
            <a:r>
              <a:rPr lang="en-US" dirty="0"/>
              <a:t>Necessary for metabolism</a:t>
            </a:r>
          </a:p>
          <a:p>
            <a:pPr>
              <a:defRPr/>
            </a:pPr>
            <a:r>
              <a:rPr lang="en-US" dirty="0"/>
              <a:t>Referred to as tissue </a:t>
            </a:r>
            <a:r>
              <a:rPr lang="en-US" dirty="0" smtClean="0"/>
              <a:t>breathing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sz="2700" b="1" dirty="0" smtClean="0"/>
              <a:t>Exchange of gases between lungs and blood</a:t>
            </a:r>
            <a:r>
              <a:rPr lang="en-US" sz="2700" dirty="0" smtClean="0"/>
              <a:t>. </a:t>
            </a:r>
            <a:br>
              <a:rPr lang="en-US" sz="2700" dirty="0" smtClean="0"/>
            </a:br>
            <a:r>
              <a:rPr lang="en-US" sz="2700" dirty="0" smtClean="0"/>
              <a:t>High concentration of CO2 in blood capillary to alveolus diffuses into alveolus. High concentration of O2 in alveolus diffuses into blood capillary leaving lung.</a:t>
            </a:r>
            <a:endParaRPr lang="en-US" sz="2700" dirty="0"/>
          </a:p>
        </p:txBody>
      </p:sp>
      <p:pic>
        <p:nvPicPr>
          <p:cNvPr id="4" name="Content Placeholder 3" descr="9-02"/>
          <p:cNvPicPr>
            <a:picLocks noGrp="1" noChangeAspect="1" noChangeArrowheads="1"/>
          </p:cNvPicPr>
          <p:nvPr>
            <p:ph idx="1"/>
          </p:nvPr>
        </p:nvPicPr>
        <p:blipFill>
          <a:blip r:embed="rId2"/>
          <a:srcRect/>
          <a:stretch>
            <a:fillRect/>
          </a:stretch>
        </p:blipFill>
        <p:spPr bwMode="auto">
          <a:xfrm>
            <a:off x="914400" y="1752600"/>
            <a:ext cx="6705600" cy="4419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TotalTime>
  <Words>2710</Words>
  <Application>Microsoft Office PowerPoint</Application>
  <PresentationFormat>On-screen Show (4:3)</PresentationFormat>
  <Paragraphs>333</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Diseases of the Respiratory System</vt:lpstr>
      <vt:lpstr>Respiratory System Consists of 6 Major Organs</vt:lpstr>
      <vt:lpstr>Slide 3</vt:lpstr>
      <vt:lpstr>Respiratory System</vt:lpstr>
      <vt:lpstr>The respiratory system</vt:lpstr>
      <vt:lpstr>3 Distinct Parts of Respiration</vt:lpstr>
      <vt:lpstr>External Respiration</vt:lpstr>
      <vt:lpstr>Internal Respiration</vt:lpstr>
      <vt:lpstr>Exchange of gases between lungs and blood.  High concentration of CO2 in blood capillary to alveolus diffuses into alveolus. High concentration of O2 in alveolus diffuses into blood capillary leaving lung.</vt:lpstr>
      <vt:lpstr>Nose and Nasal Cavity</vt:lpstr>
      <vt:lpstr>Paranasal sinuses are part of the upper respiratory system. From here infections may spread via nasopharynx to the middle ear or bronchi.</vt:lpstr>
      <vt:lpstr>The Process of Ventilation</vt:lpstr>
      <vt:lpstr>Pharynx</vt:lpstr>
      <vt:lpstr>Pharynx </vt:lpstr>
      <vt:lpstr>Larynx </vt:lpstr>
      <vt:lpstr>Epiglottis </vt:lpstr>
      <vt:lpstr>Trachea</vt:lpstr>
      <vt:lpstr>Bronchial Tubes</vt:lpstr>
      <vt:lpstr>Lungs</vt:lpstr>
      <vt:lpstr>Pleura</vt:lpstr>
      <vt:lpstr>Respiratory Muscles</vt:lpstr>
      <vt:lpstr>Lung Volumes and Capacities</vt:lpstr>
      <vt:lpstr>Respiratory Rate</vt:lpstr>
      <vt:lpstr>Respiratory Rates for Different Age Groups</vt:lpstr>
      <vt:lpstr>Investigations of resp. system</vt:lpstr>
      <vt:lpstr>NORMAL ABG VALUES </vt:lpstr>
      <vt:lpstr>Upper Respiratory Diseases</vt:lpstr>
      <vt:lpstr>CHEST INJURIES </vt:lpstr>
      <vt:lpstr>Components of chest wall injury</vt:lpstr>
      <vt:lpstr>Components of chest  injury</vt:lpstr>
      <vt:lpstr>Components of chest  injury</vt:lpstr>
      <vt:lpstr>Components of chest  injury</vt:lpstr>
      <vt:lpstr>DISEASES OF CHEST WALL</vt:lpstr>
      <vt:lpstr>Normal chest X- ray- PA veiw</vt:lpstr>
      <vt:lpstr>Disease of pleura </vt:lpstr>
      <vt:lpstr>Pneumothorax </vt:lpstr>
      <vt:lpstr>Pneumothorax  right normal lung, left collapsed lung</vt:lpstr>
      <vt:lpstr>Pneumothorax </vt:lpstr>
      <vt:lpstr>Pneumothorax</vt:lpstr>
      <vt:lpstr>Haemothorax  </vt:lpstr>
      <vt:lpstr>Pleural effusion </vt:lpstr>
      <vt:lpstr>Pleural effusion </vt:lpstr>
      <vt:lpstr>Pleural effusion </vt:lpstr>
      <vt:lpstr>Empyema </vt:lpstr>
      <vt:lpstr>Empyema </vt:lpstr>
      <vt:lpstr>Empyema </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Diseases of the Respiratory System</dc:title>
  <dc:creator>WINDOWS</dc:creator>
  <cp:lastModifiedBy>SUJRGERY</cp:lastModifiedBy>
  <cp:revision>141</cp:revision>
  <dcterms:created xsi:type="dcterms:W3CDTF">2019-02-08T13:42:38Z</dcterms:created>
  <dcterms:modified xsi:type="dcterms:W3CDTF">2021-11-27T05:28:57Z</dcterms:modified>
</cp:coreProperties>
</file>